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93" r:id="rId58"/>
    <p:sldId id="394" r:id="rId59"/>
    <p:sldId id="395" r:id="rId60"/>
    <p:sldId id="396" r:id="rId61"/>
    <p:sldId id="397" r:id="rId62"/>
    <p:sldId id="398" r:id="rId63"/>
    <p:sldId id="399" r:id="rId64"/>
    <p:sldId id="404" r:id="rId65"/>
    <p:sldId id="405" r:id="rId66"/>
    <p:sldId id="406" r:id="rId67"/>
    <p:sldId id="400" r:id="rId68"/>
    <p:sldId id="40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402" r:id="rId103"/>
    <p:sldId id="403" r:id="rId104"/>
    <p:sldId id="345" r:id="rId105"/>
    <p:sldId id="346" r:id="rId106"/>
    <p:sldId id="347" r:id="rId107"/>
    <p:sldId id="348" r:id="rId108"/>
    <p:sldId id="349" r:id="rId109"/>
    <p:sldId id="350" r:id="rId110"/>
    <p:sldId id="351" r:id="rId111"/>
    <p:sldId id="352" r:id="rId112"/>
    <p:sldId id="353" r:id="rId113"/>
    <p:sldId id="354" r:id="rId114"/>
    <p:sldId id="355"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428" y="2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nikanth Aluvalu" userId="86327ca9ec61686c" providerId="LiveId" clId="{A6BFBCEF-D9B5-482F-96B6-70A316CC1334}"/>
    <pc:docChg chg="custSel addSld delSld modSld">
      <pc:chgData name="Rajanikanth Aluvalu" userId="86327ca9ec61686c" providerId="LiveId" clId="{A6BFBCEF-D9B5-482F-96B6-70A316CC1334}" dt="2024-10-23T08:35:49.070" v="5"/>
      <pc:docMkLst>
        <pc:docMk/>
      </pc:docMkLst>
      <pc:sldChg chg="addSp delSp mod">
        <pc:chgData name="Rajanikanth Aluvalu" userId="86327ca9ec61686c" providerId="LiveId" clId="{A6BFBCEF-D9B5-482F-96B6-70A316CC1334}" dt="2024-10-23T08:35:04.031" v="3" actId="21"/>
        <pc:sldMkLst>
          <pc:docMk/>
          <pc:sldMk cId="0" sldId="311"/>
        </pc:sldMkLst>
        <pc:spChg chg="add del">
          <ac:chgData name="Rajanikanth Aluvalu" userId="86327ca9ec61686c" providerId="LiveId" clId="{A6BFBCEF-D9B5-482F-96B6-70A316CC1334}" dt="2024-10-23T08:35:04.031" v="3" actId="21"/>
          <ac:spMkLst>
            <pc:docMk/>
            <pc:sldMk cId="0" sldId="311"/>
            <ac:spMk id="10" creationId="{1721F4C5-FD0E-D9B7-BBE6-CB2AD006A94F}"/>
          </ac:spMkLst>
        </pc:spChg>
        <pc:spChg chg="add del">
          <ac:chgData name="Rajanikanth Aluvalu" userId="86327ca9ec61686c" providerId="LiveId" clId="{A6BFBCEF-D9B5-482F-96B6-70A316CC1334}" dt="2024-10-23T08:34:58.623" v="2" actId="478"/>
          <ac:spMkLst>
            <pc:docMk/>
            <pc:sldMk cId="0" sldId="311"/>
            <ac:spMk id="12" creationId="{65F9435B-4A01-D15B-ECFD-8E40A7ED8A7E}"/>
          </ac:spMkLst>
        </pc:spChg>
      </pc:sldChg>
      <pc:sldChg chg="add">
        <pc:chgData name="Rajanikanth Aluvalu" userId="86327ca9ec61686c" providerId="LiveId" clId="{A6BFBCEF-D9B5-482F-96B6-70A316CC1334}" dt="2024-10-23T08:35:49.070" v="5"/>
        <pc:sldMkLst>
          <pc:docMk/>
          <pc:sldMk cId="71249823" sldId="393"/>
        </pc:sldMkLst>
      </pc:sldChg>
      <pc:sldChg chg="del">
        <pc:chgData name="Rajanikanth Aluvalu" userId="86327ca9ec61686c" providerId="LiveId" clId="{A6BFBCEF-D9B5-482F-96B6-70A316CC1334}" dt="2024-10-23T08:35:26.444" v="4" actId="2696"/>
        <pc:sldMkLst>
          <pc:docMk/>
          <pc:sldMk cId="3022105485" sldId="393"/>
        </pc:sldMkLst>
      </pc:sldChg>
      <pc:sldChg chg="del">
        <pc:chgData name="Rajanikanth Aluvalu" userId="86327ca9ec61686c" providerId="LiveId" clId="{A6BFBCEF-D9B5-482F-96B6-70A316CC1334}" dt="2024-10-23T08:35:26.444" v="4" actId="2696"/>
        <pc:sldMkLst>
          <pc:docMk/>
          <pc:sldMk cId="2641968614" sldId="394"/>
        </pc:sldMkLst>
      </pc:sldChg>
      <pc:sldChg chg="add">
        <pc:chgData name="Rajanikanth Aluvalu" userId="86327ca9ec61686c" providerId="LiveId" clId="{A6BFBCEF-D9B5-482F-96B6-70A316CC1334}" dt="2024-10-23T08:35:49.070" v="5"/>
        <pc:sldMkLst>
          <pc:docMk/>
          <pc:sldMk cId="4014351261" sldId="394"/>
        </pc:sldMkLst>
      </pc:sldChg>
      <pc:sldChg chg="add">
        <pc:chgData name="Rajanikanth Aluvalu" userId="86327ca9ec61686c" providerId="LiveId" clId="{A6BFBCEF-D9B5-482F-96B6-70A316CC1334}" dt="2024-10-23T08:35:49.070" v="5"/>
        <pc:sldMkLst>
          <pc:docMk/>
          <pc:sldMk cId="1580124163" sldId="395"/>
        </pc:sldMkLst>
      </pc:sldChg>
      <pc:sldChg chg="del">
        <pc:chgData name="Rajanikanth Aluvalu" userId="86327ca9ec61686c" providerId="LiveId" clId="{A6BFBCEF-D9B5-482F-96B6-70A316CC1334}" dt="2024-10-23T08:35:26.444" v="4" actId="2696"/>
        <pc:sldMkLst>
          <pc:docMk/>
          <pc:sldMk cId="1912522086" sldId="395"/>
        </pc:sldMkLst>
      </pc:sldChg>
      <pc:sldChg chg="add">
        <pc:chgData name="Rajanikanth Aluvalu" userId="86327ca9ec61686c" providerId="LiveId" clId="{A6BFBCEF-D9B5-482F-96B6-70A316CC1334}" dt="2024-10-23T08:35:49.070" v="5"/>
        <pc:sldMkLst>
          <pc:docMk/>
          <pc:sldMk cId="43177212" sldId="396"/>
        </pc:sldMkLst>
      </pc:sldChg>
      <pc:sldChg chg="del">
        <pc:chgData name="Rajanikanth Aluvalu" userId="86327ca9ec61686c" providerId="LiveId" clId="{A6BFBCEF-D9B5-482F-96B6-70A316CC1334}" dt="2024-10-23T08:35:26.444" v="4" actId="2696"/>
        <pc:sldMkLst>
          <pc:docMk/>
          <pc:sldMk cId="448786567" sldId="396"/>
        </pc:sldMkLst>
      </pc:sldChg>
      <pc:sldChg chg="add">
        <pc:chgData name="Rajanikanth Aluvalu" userId="86327ca9ec61686c" providerId="LiveId" clId="{A6BFBCEF-D9B5-482F-96B6-70A316CC1334}" dt="2024-10-23T08:35:49.070" v="5"/>
        <pc:sldMkLst>
          <pc:docMk/>
          <pc:sldMk cId="942095445" sldId="397"/>
        </pc:sldMkLst>
      </pc:sldChg>
      <pc:sldChg chg="del">
        <pc:chgData name="Rajanikanth Aluvalu" userId="86327ca9ec61686c" providerId="LiveId" clId="{A6BFBCEF-D9B5-482F-96B6-70A316CC1334}" dt="2024-10-23T08:35:26.444" v="4" actId="2696"/>
        <pc:sldMkLst>
          <pc:docMk/>
          <pc:sldMk cId="1827323255" sldId="397"/>
        </pc:sldMkLst>
      </pc:sldChg>
      <pc:sldChg chg="add">
        <pc:chgData name="Rajanikanth Aluvalu" userId="86327ca9ec61686c" providerId="LiveId" clId="{A6BFBCEF-D9B5-482F-96B6-70A316CC1334}" dt="2024-10-23T08:35:49.070" v="5"/>
        <pc:sldMkLst>
          <pc:docMk/>
          <pc:sldMk cId="553367341" sldId="398"/>
        </pc:sldMkLst>
      </pc:sldChg>
      <pc:sldChg chg="del">
        <pc:chgData name="Rajanikanth Aluvalu" userId="86327ca9ec61686c" providerId="LiveId" clId="{A6BFBCEF-D9B5-482F-96B6-70A316CC1334}" dt="2024-10-23T08:35:26.444" v="4" actId="2696"/>
        <pc:sldMkLst>
          <pc:docMk/>
          <pc:sldMk cId="2331888656" sldId="398"/>
        </pc:sldMkLst>
      </pc:sldChg>
      <pc:sldChg chg="add">
        <pc:chgData name="Rajanikanth Aluvalu" userId="86327ca9ec61686c" providerId="LiveId" clId="{A6BFBCEF-D9B5-482F-96B6-70A316CC1334}" dt="2024-10-23T08:35:49.070" v="5"/>
        <pc:sldMkLst>
          <pc:docMk/>
          <pc:sldMk cId="2253443220" sldId="399"/>
        </pc:sldMkLst>
      </pc:sldChg>
      <pc:sldChg chg="del">
        <pc:chgData name="Rajanikanth Aluvalu" userId="86327ca9ec61686c" providerId="LiveId" clId="{A6BFBCEF-D9B5-482F-96B6-70A316CC1334}" dt="2024-10-23T08:35:26.444" v="4" actId="2696"/>
        <pc:sldMkLst>
          <pc:docMk/>
          <pc:sldMk cId="2803312248" sldId="399"/>
        </pc:sldMkLst>
      </pc:sldChg>
      <pc:sldChg chg="del">
        <pc:chgData name="Rajanikanth Aluvalu" userId="86327ca9ec61686c" providerId="LiveId" clId="{A6BFBCEF-D9B5-482F-96B6-70A316CC1334}" dt="2024-10-23T08:35:26.444" v="4" actId="2696"/>
        <pc:sldMkLst>
          <pc:docMk/>
          <pc:sldMk cId="2408165769" sldId="400"/>
        </pc:sldMkLst>
      </pc:sldChg>
      <pc:sldChg chg="add">
        <pc:chgData name="Rajanikanth Aluvalu" userId="86327ca9ec61686c" providerId="LiveId" clId="{A6BFBCEF-D9B5-482F-96B6-70A316CC1334}" dt="2024-10-23T08:35:49.070" v="5"/>
        <pc:sldMkLst>
          <pc:docMk/>
          <pc:sldMk cId="3450725388" sldId="400"/>
        </pc:sldMkLst>
      </pc:sldChg>
      <pc:sldChg chg="add">
        <pc:chgData name="Rajanikanth Aluvalu" userId="86327ca9ec61686c" providerId="LiveId" clId="{A6BFBCEF-D9B5-482F-96B6-70A316CC1334}" dt="2024-10-23T08:35:49.070" v="5"/>
        <pc:sldMkLst>
          <pc:docMk/>
          <pc:sldMk cId="779872804" sldId="401"/>
        </pc:sldMkLst>
      </pc:sldChg>
      <pc:sldChg chg="del">
        <pc:chgData name="Rajanikanth Aluvalu" userId="86327ca9ec61686c" providerId="LiveId" clId="{A6BFBCEF-D9B5-482F-96B6-70A316CC1334}" dt="2024-10-23T08:35:26.444" v="4" actId="2696"/>
        <pc:sldMkLst>
          <pc:docMk/>
          <pc:sldMk cId="1201226117" sldId="401"/>
        </pc:sldMkLst>
      </pc:sldChg>
      <pc:sldChg chg="add">
        <pc:chgData name="Rajanikanth Aluvalu" userId="86327ca9ec61686c" providerId="LiveId" clId="{A6BFBCEF-D9B5-482F-96B6-70A316CC1334}" dt="2024-10-23T08:35:49.070" v="5"/>
        <pc:sldMkLst>
          <pc:docMk/>
          <pc:sldMk cId="2701871206" sldId="404"/>
        </pc:sldMkLst>
      </pc:sldChg>
      <pc:sldChg chg="del">
        <pc:chgData name="Rajanikanth Aluvalu" userId="86327ca9ec61686c" providerId="LiveId" clId="{A6BFBCEF-D9B5-482F-96B6-70A316CC1334}" dt="2024-10-23T08:35:26.444" v="4" actId="2696"/>
        <pc:sldMkLst>
          <pc:docMk/>
          <pc:sldMk cId="3590039677" sldId="404"/>
        </pc:sldMkLst>
      </pc:sldChg>
      <pc:sldChg chg="del">
        <pc:chgData name="Rajanikanth Aluvalu" userId="86327ca9ec61686c" providerId="LiveId" clId="{A6BFBCEF-D9B5-482F-96B6-70A316CC1334}" dt="2024-10-23T08:35:26.444" v="4" actId="2696"/>
        <pc:sldMkLst>
          <pc:docMk/>
          <pc:sldMk cId="756897144" sldId="405"/>
        </pc:sldMkLst>
      </pc:sldChg>
      <pc:sldChg chg="add">
        <pc:chgData name="Rajanikanth Aluvalu" userId="86327ca9ec61686c" providerId="LiveId" clId="{A6BFBCEF-D9B5-482F-96B6-70A316CC1334}" dt="2024-10-23T08:35:49.070" v="5"/>
        <pc:sldMkLst>
          <pc:docMk/>
          <pc:sldMk cId="4075985690" sldId="405"/>
        </pc:sldMkLst>
      </pc:sldChg>
      <pc:sldChg chg="del">
        <pc:chgData name="Rajanikanth Aluvalu" userId="86327ca9ec61686c" providerId="LiveId" clId="{A6BFBCEF-D9B5-482F-96B6-70A316CC1334}" dt="2024-10-23T08:35:26.444" v="4" actId="2696"/>
        <pc:sldMkLst>
          <pc:docMk/>
          <pc:sldMk cId="45430938" sldId="406"/>
        </pc:sldMkLst>
      </pc:sldChg>
      <pc:sldChg chg="add">
        <pc:chgData name="Rajanikanth Aluvalu" userId="86327ca9ec61686c" providerId="LiveId" clId="{A6BFBCEF-D9B5-482F-96B6-70A316CC1334}" dt="2024-10-23T08:35:49.070" v="5"/>
        <pc:sldMkLst>
          <pc:docMk/>
          <pc:sldMk cId="2202404084" sldId="406"/>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67029" y="107950"/>
            <a:ext cx="438150" cy="474980"/>
          </a:xfrm>
          <a:custGeom>
            <a:avLst/>
            <a:gdLst/>
            <a:ahLst/>
            <a:cxnLst/>
            <a:rect l="l" t="t" r="r" b="b"/>
            <a:pathLst>
              <a:path w="438150" h="474980">
                <a:moveTo>
                  <a:pt x="438150" y="0"/>
                </a:moveTo>
                <a:lnTo>
                  <a:pt x="0" y="0"/>
                </a:lnTo>
                <a:lnTo>
                  <a:pt x="0" y="474979"/>
                </a:lnTo>
                <a:lnTo>
                  <a:pt x="218440" y="474979"/>
                </a:lnTo>
                <a:lnTo>
                  <a:pt x="438150" y="474979"/>
                </a:lnTo>
                <a:lnTo>
                  <a:pt x="438150" y="0"/>
                </a:lnTo>
                <a:close/>
              </a:path>
            </a:pathLst>
          </a:custGeom>
          <a:solidFill>
            <a:srgbClr val="FFCE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749300" y="109220"/>
            <a:ext cx="327659" cy="473709"/>
          </a:xfrm>
          <a:prstGeom prst="rect">
            <a:avLst/>
          </a:prstGeom>
        </p:spPr>
      </p:pic>
      <p:sp>
        <p:nvSpPr>
          <p:cNvPr id="18" name="bg object 18"/>
          <p:cNvSpPr/>
          <p:nvPr/>
        </p:nvSpPr>
        <p:spPr>
          <a:xfrm>
            <a:off x="490219" y="530859"/>
            <a:ext cx="422909" cy="473709"/>
          </a:xfrm>
          <a:custGeom>
            <a:avLst/>
            <a:gdLst/>
            <a:ahLst/>
            <a:cxnLst/>
            <a:rect l="l" t="t" r="r" b="b"/>
            <a:pathLst>
              <a:path w="422909" h="473709">
                <a:moveTo>
                  <a:pt x="422910" y="0"/>
                </a:moveTo>
                <a:lnTo>
                  <a:pt x="0" y="0"/>
                </a:lnTo>
                <a:lnTo>
                  <a:pt x="0" y="473710"/>
                </a:lnTo>
                <a:lnTo>
                  <a:pt x="210820" y="473710"/>
                </a:lnTo>
                <a:lnTo>
                  <a:pt x="422910" y="473710"/>
                </a:lnTo>
                <a:lnTo>
                  <a:pt x="422910" y="0"/>
                </a:lnTo>
                <a:close/>
              </a:path>
            </a:pathLst>
          </a:custGeom>
          <a:solidFill>
            <a:srgbClr val="3333CC"/>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859790" y="532129"/>
            <a:ext cx="368300" cy="472440"/>
          </a:xfrm>
          <a:prstGeom prst="rect">
            <a:avLst/>
          </a:prstGeom>
        </p:spPr>
      </p:pic>
      <p:pic>
        <p:nvPicPr>
          <p:cNvPr id="20" name="bg object 20"/>
          <p:cNvPicPr/>
          <p:nvPr/>
        </p:nvPicPr>
        <p:blipFill>
          <a:blip r:embed="rId4" cstate="print"/>
          <a:stretch>
            <a:fillRect/>
          </a:stretch>
        </p:blipFill>
        <p:spPr>
          <a:xfrm>
            <a:off x="76200" y="458470"/>
            <a:ext cx="560070" cy="421639"/>
          </a:xfrm>
          <a:prstGeom prst="rect">
            <a:avLst/>
          </a:prstGeom>
        </p:spPr>
      </p:pic>
      <p:sp>
        <p:nvSpPr>
          <p:cNvPr id="21" name="bg object 21"/>
          <p:cNvSpPr/>
          <p:nvPr/>
        </p:nvSpPr>
        <p:spPr>
          <a:xfrm>
            <a:off x="711200" y="0"/>
            <a:ext cx="31750" cy="1052830"/>
          </a:xfrm>
          <a:custGeom>
            <a:avLst/>
            <a:gdLst/>
            <a:ahLst/>
            <a:cxnLst/>
            <a:rect l="l" t="t" r="r" b="b"/>
            <a:pathLst>
              <a:path w="31750" h="1052830">
                <a:moveTo>
                  <a:pt x="31750" y="565150"/>
                </a:moveTo>
                <a:lnTo>
                  <a:pt x="0" y="565150"/>
                </a:lnTo>
                <a:lnTo>
                  <a:pt x="0" y="1052830"/>
                </a:lnTo>
                <a:lnTo>
                  <a:pt x="31750" y="1052830"/>
                </a:lnTo>
                <a:lnTo>
                  <a:pt x="31750" y="565150"/>
                </a:lnTo>
                <a:close/>
              </a:path>
              <a:path w="31750" h="1052830">
                <a:moveTo>
                  <a:pt x="31750" y="0"/>
                </a:moveTo>
                <a:lnTo>
                  <a:pt x="0" y="0"/>
                </a:lnTo>
                <a:lnTo>
                  <a:pt x="0" y="535952"/>
                </a:lnTo>
                <a:lnTo>
                  <a:pt x="31750" y="535952"/>
                </a:lnTo>
                <a:lnTo>
                  <a:pt x="31750" y="0"/>
                </a:lnTo>
                <a:close/>
              </a:path>
            </a:pathLst>
          </a:custGeom>
          <a:solidFill>
            <a:srgbClr val="1B1B1B"/>
          </a:solidFill>
        </p:spPr>
        <p:txBody>
          <a:bodyPr wrap="square" lIns="0" tIns="0" rIns="0" bIns="0" rtlCol="0"/>
          <a:lstStyle/>
          <a:p>
            <a:endParaRPr/>
          </a:p>
        </p:txBody>
      </p:sp>
      <p:pic>
        <p:nvPicPr>
          <p:cNvPr id="22" name="bg object 22"/>
          <p:cNvPicPr/>
          <p:nvPr/>
        </p:nvPicPr>
        <p:blipFill>
          <a:blip r:embed="rId5" cstate="print"/>
          <a:stretch>
            <a:fillRect/>
          </a:stretch>
        </p:blipFill>
        <p:spPr>
          <a:xfrm>
            <a:off x="441960" y="535940"/>
            <a:ext cx="8225790" cy="29209"/>
          </a:xfrm>
          <a:prstGeom prst="rect">
            <a:avLst/>
          </a:prstGeom>
        </p:spPr>
      </p:pic>
      <p:sp>
        <p:nvSpPr>
          <p:cNvPr id="2" name="Holder 2"/>
          <p:cNvSpPr>
            <a:spLocks noGrp="1"/>
          </p:cNvSpPr>
          <p:nvPr>
            <p:ph type="ctrTitle"/>
          </p:nvPr>
        </p:nvSpPr>
        <p:spPr>
          <a:xfrm>
            <a:off x="3041015" y="2548890"/>
            <a:ext cx="3061969" cy="695960"/>
          </a:xfrm>
          <a:prstGeom prst="rect">
            <a:avLst/>
          </a:prstGeom>
        </p:spPr>
        <p:txBody>
          <a:bodyPr wrap="square" lIns="0" tIns="0" rIns="0" bIns="0">
            <a:spAutoFit/>
          </a:bodyPr>
          <a:lstStyle>
            <a:lvl1pPr>
              <a:defRPr sz="4400" b="1" i="0">
                <a:solidFill>
                  <a:srgbClr val="333399"/>
                </a:solidFill>
                <a:latin typeface="Arial"/>
                <a:cs typeface="Arial"/>
              </a:defRPr>
            </a:lvl1pPr>
          </a:lstStyle>
          <a:p>
            <a:endParaRPr/>
          </a:p>
        </p:txBody>
      </p:sp>
      <p:sp>
        <p:nvSpPr>
          <p:cNvPr id="3" name="Holder 3"/>
          <p:cNvSpPr>
            <a:spLocks noGrp="1"/>
          </p:cNvSpPr>
          <p:nvPr>
            <p:ph type="subTitle" idx="4"/>
          </p:nvPr>
        </p:nvSpPr>
        <p:spPr>
          <a:xfrm>
            <a:off x="608965" y="3524250"/>
            <a:ext cx="7926069" cy="136652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6" name="Holder 6"/>
          <p:cNvSpPr>
            <a:spLocks noGrp="1"/>
          </p:cNvSpPr>
          <p:nvPr>
            <p:ph type="sldNum" sz="quarter" idx="7"/>
          </p:nvPr>
        </p:nvSpPr>
        <p:spPr/>
        <p:txBody>
          <a:bodyPr lIns="0" tIns="0" rIns="0" bIns="0"/>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67029" y="107950"/>
            <a:ext cx="438150" cy="474980"/>
          </a:xfrm>
          <a:custGeom>
            <a:avLst/>
            <a:gdLst/>
            <a:ahLst/>
            <a:cxnLst/>
            <a:rect l="l" t="t" r="r" b="b"/>
            <a:pathLst>
              <a:path w="438150" h="474980">
                <a:moveTo>
                  <a:pt x="438150" y="0"/>
                </a:moveTo>
                <a:lnTo>
                  <a:pt x="0" y="0"/>
                </a:lnTo>
                <a:lnTo>
                  <a:pt x="0" y="474979"/>
                </a:lnTo>
                <a:lnTo>
                  <a:pt x="218440" y="474979"/>
                </a:lnTo>
                <a:lnTo>
                  <a:pt x="438150" y="474979"/>
                </a:lnTo>
                <a:lnTo>
                  <a:pt x="438150" y="0"/>
                </a:lnTo>
                <a:close/>
              </a:path>
            </a:pathLst>
          </a:custGeom>
          <a:solidFill>
            <a:srgbClr val="FFCE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749300" y="109220"/>
            <a:ext cx="327659" cy="473709"/>
          </a:xfrm>
          <a:prstGeom prst="rect">
            <a:avLst/>
          </a:prstGeom>
        </p:spPr>
      </p:pic>
      <p:sp>
        <p:nvSpPr>
          <p:cNvPr id="18" name="bg object 18"/>
          <p:cNvSpPr/>
          <p:nvPr/>
        </p:nvSpPr>
        <p:spPr>
          <a:xfrm>
            <a:off x="490219" y="530859"/>
            <a:ext cx="422909" cy="473709"/>
          </a:xfrm>
          <a:custGeom>
            <a:avLst/>
            <a:gdLst/>
            <a:ahLst/>
            <a:cxnLst/>
            <a:rect l="l" t="t" r="r" b="b"/>
            <a:pathLst>
              <a:path w="422909" h="473709">
                <a:moveTo>
                  <a:pt x="422910" y="0"/>
                </a:moveTo>
                <a:lnTo>
                  <a:pt x="0" y="0"/>
                </a:lnTo>
                <a:lnTo>
                  <a:pt x="0" y="473710"/>
                </a:lnTo>
                <a:lnTo>
                  <a:pt x="210820" y="473710"/>
                </a:lnTo>
                <a:lnTo>
                  <a:pt x="422910" y="473710"/>
                </a:lnTo>
                <a:lnTo>
                  <a:pt x="422910" y="0"/>
                </a:lnTo>
                <a:close/>
              </a:path>
            </a:pathLst>
          </a:custGeom>
          <a:solidFill>
            <a:srgbClr val="3333CC"/>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859790" y="532129"/>
            <a:ext cx="368300" cy="472440"/>
          </a:xfrm>
          <a:prstGeom prst="rect">
            <a:avLst/>
          </a:prstGeom>
        </p:spPr>
      </p:pic>
      <p:pic>
        <p:nvPicPr>
          <p:cNvPr id="20" name="bg object 20"/>
          <p:cNvPicPr/>
          <p:nvPr/>
        </p:nvPicPr>
        <p:blipFill>
          <a:blip r:embed="rId4" cstate="print"/>
          <a:stretch>
            <a:fillRect/>
          </a:stretch>
        </p:blipFill>
        <p:spPr>
          <a:xfrm>
            <a:off x="76200" y="458470"/>
            <a:ext cx="560070" cy="421639"/>
          </a:xfrm>
          <a:prstGeom prst="rect">
            <a:avLst/>
          </a:prstGeom>
        </p:spPr>
      </p:pic>
      <p:sp>
        <p:nvSpPr>
          <p:cNvPr id="21" name="bg object 21"/>
          <p:cNvSpPr/>
          <p:nvPr/>
        </p:nvSpPr>
        <p:spPr>
          <a:xfrm>
            <a:off x="711200" y="0"/>
            <a:ext cx="31750" cy="1052830"/>
          </a:xfrm>
          <a:custGeom>
            <a:avLst/>
            <a:gdLst/>
            <a:ahLst/>
            <a:cxnLst/>
            <a:rect l="l" t="t" r="r" b="b"/>
            <a:pathLst>
              <a:path w="31750" h="1052830">
                <a:moveTo>
                  <a:pt x="31750" y="565150"/>
                </a:moveTo>
                <a:lnTo>
                  <a:pt x="0" y="565150"/>
                </a:lnTo>
                <a:lnTo>
                  <a:pt x="0" y="1052830"/>
                </a:lnTo>
                <a:lnTo>
                  <a:pt x="31750" y="1052830"/>
                </a:lnTo>
                <a:lnTo>
                  <a:pt x="31750" y="565150"/>
                </a:lnTo>
                <a:close/>
              </a:path>
              <a:path w="31750" h="1052830">
                <a:moveTo>
                  <a:pt x="31750" y="0"/>
                </a:moveTo>
                <a:lnTo>
                  <a:pt x="0" y="0"/>
                </a:lnTo>
                <a:lnTo>
                  <a:pt x="0" y="535952"/>
                </a:lnTo>
                <a:lnTo>
                  <a:pt x="31750" y="535952"/>
                </a:lnTo>
                <a:lnTo>
                  <a:pt x="31750" y="0"/>
                </a:lnTo>
                <a:close/>
              </a:path>
            </a:pathLst>
          </a:custGeom>
          <a:solidFill>
            <a:srgbClr val="1B1B1B"/>
          </a:solidFill>
        </p:spPr>
        <p:txBody>
          <a:bodyPr wrap="square" lIns="0" tIns="0" rIns="0" bIns="0" rtlCol="0"/>
          <a:lstStyle/>
          <a:p>
            <a:endParaRPr/>
          </a:p>
        </p:txBody>
      </p:sp>
      <p:pic>
        <p:nvPicPr>
          <p:cNvPr id="22" name="bg object 22"/>
          <p:cNvPicPr/>
          <p:nvPr/>
        </p:nvPicPr>
        <p:blipFill>
          <a:blip r:embed="rId5" cstate="print"/>
          <a:stretch>
            <a:fillRect/>
          </a:stretch>
        </p:blipFill>
        <p:spPr>
          <a:xfrm>
            <a:off x="441960" y="535940"/>
            <a:ext cx="8225790" cy="29209"/>
          </a:xfrm>
          <a:prstGeom prst="rect">
            <a:avLst/>
          </a:prstGeom>
        </p:spPr>
      </p:pic>
      <p:sp>
        <p:nvSpPr>
          <p:cNvPr id="2" name="Holder 2"/>
          <p:cNvSpPr>
            <a:spLocks noGrp="1"/>
          </p:cNvSpPr>
          <p:nvPr>
            <p:ph type="title"/>
          </p:nvPr>
        </p:nvSpPr>
        <p:spPr/>
        <p:txBody>
          <a:bodyPr lIns="0" tIns="0" rIns="0" bIns="0"/>
          <a:lstStyle>
            <a:lvl1pPr>
              <a:defRPr sz="28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6" name="Holder 6"/>
          <p:cNvSpPr>
            <a:spLocks noGrp="1"/>
          </p:cNvSpPr>
          <p:nvPr>
            <p:ph type="sldNum" sz="quarter" idx="7"/>
          </p:nvPr>
        </p:nvSpPr>
        <p:spPr/>
        <p:txBody>
          <a:bodyPr lIns="0" tIns="0" rIns="0" bIns="0"/>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7" name="Holder 7"/>
          <p:cNvSpPr>
            <a:spLocks noGrp="1"/>
          </p:cNvSpPr>
          <p:nvPr>
            <p:ph type="sldNum" sz="quarter" idx="7"/>
          </p:nvPr>
        </p:nvSpPr>
        <p:spPr/>
        <p:txBody>
          <a:bodyPr lIns="0" tIns="0" rIns="0" bIns="0"/>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400" y="152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5" name="Holder 5"/>
          <p:cNvSpPr>
            <a:spLocks noGrp="1"/>
          </p:cNvSpPr>
          <p:nvPr>
            <p:ph type="sldNum" sz="quarter" idx="7"/>
          </p:nvPr>
        </p:nvSpPr>
        <p:spPr/>
        <p:txBody>
          <a:bodyPr lIns="0" tIns="0" rIns="0" bIns="0"/>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8503920" cy="109601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4" name="Holder 4"/>
          <p:cNvSpPr>
            <a:spLocks noGrp="1"/>
          </p:cNvSpPr>
          <p:nvPr>
            <p:ph type="sldNum" sz="quarter" idx="7"/>
          </p:nvPr>
        </p:nvSpPr>
        <p:spPr/>
        <p:txBody>
          <a:bodyPr lIns="0" tIns="0" rIns="0" bIns="0"/>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23594" y="643890"/>
            <a:ext cx="7496810" cy="452119"/>
          </a:xfrm>
          <a:prstGeom prst="rect">
            <a:avLst/>
          </a:prstGeom>
        </p:spPr>
        <p:txBody>
          <a:bodyPr wrap="square" lIns="0" tIns="0" rIns="0" bIns="0">
            <a:spAutoFit/>
          </a:bodyPr>
          <a:lstStyle>
            <a:lvl1pPr>
              <a:defRPr sz="28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496569" y="2183129"/>
            <a:ext cx="8150860" cy="2950210"/>
          </a:xfrm>
          <a:prstGeom prst="rect">
            <a:avLst/>
          </a:prstGeom>
        </p:spPr>
        <p:txBody>
          <a:bodyPr wrap="square" lIns="0" tIns="0" rIns="0" bIns="0">
            <a:spAutoFit/>
          </a:bodyPr>
          <a:lstStyle>
            <a:lvl1pPr>
              <a:defRPr sz="32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6" name="Holder 6"/>
          <p:cNvSpPr>
            <a:spLocks noGrp="1"/>
          </p:cNvSpPr>
          <p:nvPr>
            <p:ph type="sldNum" sz="quarter" idx="7"/>
          </p:nvPr>
        </p:nvSpPr>
        <p:spPr>
          <a:xfrm>
            <a:off x="1270" y="6465738"/>
            <a:ext cx="736600" cy="36322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pPr marL="12700">
              <a:lnSpc>
                <a:spcPts val="2720"/>
              </a:lnSpc>
            </a:pPr>
            <a:r>
              <a:rPr dirty="0"/>
              <a:t>23.</a:t>
            </a: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0" y="6432550"/>
            <a:ext cx="558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23.1</a:t>
            </a:r>
            <a:endParaRPr sz="2400">
              <a:latin typeface="Times New Roman"/>
              <a:cs typeface="Times New Roman"/>
            </a:endParaRPr>
          </a:p>
        </p:txBody>
      </p:sp>
      <p:sp>
        <p:nvSpPr>
          <p:cNvPr id="5" name="object 5"/>
          <p:cNvSpPr txBox="1">
            <a:spLocks noGrp="1"/>
          </p:cNvSpPr>
          <p:nvPr>
            <p:ph type="subTitle" idx="4"/>
          </p:nvPr>
        </p:nvSpPr>
        <p:spPr>
          <a:xfrm>
            <a:off x="608965" y="2667000"/>
            <a:ext cx="7926069" cy="1366520"/>
          </a:xfrm>
          <a:prstGeom prst="rect">
            <a:avLst/>
          </a:prstGeom>
        </p:spPr>
        <p:txBody>
          <a:bodyPr vert="horz" wrap="square" lIns="0" tIns="12700" rIns="0" bIns="0" rtlCol="0">
            <a:spAutoFit/>
          </a:bodyPr>
          <a:lstStyle/>
          <a:p>
            <a:pPr marL="1329690" marR="5080" indent="-1176020">
              <a:lnSpc>
                <a:spcPct val="100000"/>
              </a:lnSpc>
              <a:spcBef>
                <a:spcPts val="100"/>
              </a:spcBef>
            </a:pPr>
            <a:r>
              <a:rPr spc="-5" dirty="0"/>
              <a:t>Process-to-Process</a:t>
            </a:r>
            <a:r>
              <a:rPr spc="-80" dirty="0"/>
              <a:t> </a:t>
            </a:r>
            <a:r>
              <a:rPr spc="-5" dirty="0"/>
              <a:t>Delivery: </a:t>
            </a:r>
            <a:r>
              <a:rPr spc="-1210" dirty="0"/>
              <a:t> </a:t>
            </a:r>
            <a:r>
              <a:rPr spc="-145" dirty="0"/>
              <a:t>UDP,</a:t>
            </a:r>
            <a:r>
              <a:rPr spc="-25" dirty="0"/>
              <a:t> </a:t>
            </a:r>
            <a:r>
              <a:rPr spc="-145" dirty="0"/>
              <a:t>TCP,</a:t>
            </a:r>
            <a:r>
              <a:rPr spc="-10" dirty="0"/>
              <a:t> and</a:t>
            </a:r>
            <a:r>
              <a:rPr spc="-20" dirty="0"/>
              <a:t> </a:t>
            </a:r>
            <a:r>
              <a:rPr spc="-5" dirty="0"/>
              <a:t>SCTP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051810"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23.7	</a:t>
            </a:r>
            <a:r>
              <a:rPr sz="2000" spc="-5" dirty="0">
                <a:solidFill>
                  <a:srgbClr val="000000"/>
                </a:solidFill>
              </a:rPr>
              <a:t>Error</a:t>
            </a:r>
            <a:r>
              <a:rPr sz="2000" spc="-70" dirty="0">
                <a:solidFill>
                  <a:srgbClr val="000000"/>
                </a:solidFill>
              </a:rPr>
              <a:t> </a:t>
            </a:r>
            <a:r>
              <a:rPr sz="2000" spc="-5" dirty="0">
                <a:solidFill>
                  <a:srgbClr val="000000"/>
                </a:solidFill>
              </a:rPr>
              <a:t>control</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52400" y="1816118"/>
            <a:ext cx="8816018" cy="336548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9729" y="415290"/>
            <a:ext cx="457835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23.39	</a:t>
            </a:r>
            <a:r>
              <a:rPr sz="2000" spc="-5" dirty="0">
                <a:solidFill>
                  <a:srgbClr val="000000"/>
                </a:solidFill>
              </a:rPr>
              <a:t>Error</a:t>
            </a:r>
            <a:r>
              <a:rPr sz="2000" spc="-15" dirty="0">
                <a:solidFill>
                  <a:srgbClr val="000000"/>
                </a:solidFill>
              </a:rPr>
              <a:t> </a:t>
            </a:r>
            <a:r>
              <a:rPr sz="2000" spc="-5" dirty="0">
                <a:solidFill>
                  <a:srgbClr val="000000"/>
                </a:solidFill>
              </a:rPr>
              <a:t>control,</a:t>
            </a:r>
            <a:r>
              <a:rPr sz="2000" spc="-15" dirty="0">
                <a:solidFill>
                  <a:srgbClr val="000000"/>
                </a:solidFill>
              </a:rPr>
              <a:t> </a:t>
            </a:r>
            <a:r>
              <a:rPr sz="2000" spc="-5" dirty="0">
                <a:solidFill>
                  <a:srgbClr val="000000"/>
                </a:solidFill>
              </a:rPr>
              <a:t>receiver site</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04908" y="1934261"/>
            <a:ext cx="8029881" cy="345280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9729" y="415290"/>
            <a:ext cx="443992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23.40	</a:t>
            </a:r>
            <a:r>
              <a:rPr sz="2000" spc="-5" dirty="0">
                <a:solidFill>
                  <a:srgbClr val="000000"/>
                </a:solidFill>
              </a:rPr>
              <a:t>Error</a:t>
            </a:r>
            <a:r>
              <a:rPr sz="2000" spc="-15" dirty="0">
                <a:solidFill>
                  <a:srgbClr val="000000"/>
                </a:solidFill>
              </a:rPr>
              <a:t> </a:t>
            </a:r>
            <a:r>
              <a:rPr sz="2000" spc="-5" dirty="0">
                <a:solidFill>
                  <a:srgbClr val="000000"/>
                </a:solidFill>
              </a:rPr>
              <a:t>control, sender site</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81634" y="1842781"/>
            <a:ext cx="8323564" cy="3542647"/>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6079" y="796290"/>
            <a:ext cx="248983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dirty="0">
                <a:solidFill>
                  <a:srgbClr val="3333CC"/>
                </a:solidFill>
                <a:latin typeface="Times New Roman"/>
                <a:cs typeface="Times New Roman"/>
              </a:rPr>
              <a:t>Fig</a:t>
            </a:r>
            <a:r>
              <a:rPr sz="2400" i="0" spc="-5" dirty="0">
                <a:solidFill>
                  <a:srgbClr val="3333CC"/>
                </a:solidFill>
                <a:latin typeface="Times New Roman"/>
                <a:cs typeface="Times New Roman"/>
              </a:rPr>
              <a:t>u</a:t>
            </a:r>
            <a:r>
              <a:rPr sz="2400" i="0" spc="-50" dirty="0">
                <a:solidFill>
                  <a:srgbClr val="3333CC"/>
                </a:solidFill>
                <a:latin typeface="Times New Roman"/>
                <a:cs typeface="Times New Roman"/>
              </a:rPr>
              <a:t>r</a:t>
            </a:r>
            <a:r>
              <a:rPr sz="2400" i="0" dirty="0">
                <a:solidFill>
                  <a:srgbClr val="3333CC"/>
                </a:solidFill>
                <a:latin typeface="Times New Roman"/>
                <a:cs typeface="Times New Roman"/>
              </a:rPr>
              <a:t>e 24.13	</a:t>
            </a:r>
            <a:r>
              <a:rPr sz="2000" spc="-5" dirty="0">
                <a:solidFill>
                  <a:srgbClr val="000000"/>
                </a:solidFill>
              </a:rPr>
              <a:t>FE</a:t>
            </a:r>
            <a:r>
              <a:rPr sz="2000" dirty="0">
                <a:solidFill>
                  <a:srgbClr val="000000"/>
                </a:solidFill>
              </a:rPr>
              <a:t>CN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15137" y="2335529"/>
            <a:ext cx="7919262" cy="261188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24.21</a:t>
            </a:r>
            <a:endParaRPr sz="2400">
              <a:latin typeface="Times New Roman"/>
              <a:cs typeface="Times New Roman"/>
            </a:endParaRPr>
          </a:p>
        </p:txBody>
      </p:sp>
    </p:spTree>
    <p:extLst>
      <p:ext uri="{BB962C8B-B14F-4D97-AF65-F5344CB8AC3E}">
        <p14:creationId xmlns:p14="http://schemas.microsoft.com/office/powerpoint/2010/main" val="29075339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9729" y="796290"/>
            <a:ext cx="442150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24.14	</a:t>
            </a:r>
            <a:r>
              <a:rPr sz="2000" dirty="0">
                <a:solidFill>
                  <a:srgbClr val="000000"/>
                </a:solidFill>
              </a:rPr>
              <a:t>Four</a:t>
            </a:r>
            <a:r>
              <a:rPr sz="2000" spc="-30" dirty="0">
                <a:solidFill>
                  <a:srgbClr val="000000"/>
                </a:solidFill>
              </a:rPr>
              <a:t> </a:t>
            </a:r>
            <a:r>
              <a:rPr sz="2000" spc="-5" dirty="0">
                <a:solidFill>
                  <a:srgbClr val="000000"/>
                </a:solidFill>
              </a:rPr>
              <a:t>cases</a:t>
            </a:r>
            <a:r>
              <a:rPr sz="2000" spc="-20" dirty="0">
                <a:solidFill>
                  <a:srgbClr val="000000"/>
                </a:solidFill>
              </a:rPr>
              <a:t> </a:t>
            </a:r>
            <a:r>
              <a:rPr sz="2000" dirty="0">
                <a:solidFill>
                  <a:srgbClr val="000000"/>
                </a:solidFill>
              </a:rPr>
              <a:t>of</a:t>
            </a:r>
            <a:r>
              <a:rPr sz="2000" spc="-25" dirty="0">
                <a:solidFill>
                  <a:srgbClr val="000000"/>
                </a:solidFill>
              </a:rPr>
              <a:t> </a:t>
            </a:r>
            <a:r>
              <a:rPr sz="2000" dirty="0">
                <a:solidFill>
                  <a:srgbClr val="000000"/>
                </a:solidFill>
              </a:rPr>
              <a:t>congestion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34950" y="1982470"/>
            <a:ext cx="8756650" cy="3744598"/>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24.22</a:t>
            </a:r>
            <a:endParaRPr sz="2400">
              <a:latin typeface="Times New Roman"/>
              <a:cs typeface="Times New Roman"/>
            </a:endParaRPr>
          </a:p>
        </p:txBody>
      </p:sp>
    </p:spTree>
    <p:extLst>
      <p:ext uri="{BB962C8B-B14F-4D97-AF65-F5344CB8AC3E}">
        <p14:creationId xmlns:p14="http://schemas.microsoft.com/office/powerpoint/2010/main" val="19202468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600" y="2244090"/>
            <a:ext cx="7086600" cy="1870705"/>
          </a:xfrm>
          <a:prstGeom prst="rect">
            <a:avLst/>
          </a:prstGeom>
        </p:spPr>
        <p:txBody>
          <a:bodyPr vert="horz" wrap="square" lIns="0" tIns="12065" rIns="0" bIns="0" rtlCol="0">
            <a:spAutoFit/>
          </a:bodyPr>
          <a:lstStyle/>
          <a:p>
            <a:pPr marL="12700" marR="5080" indent="1737360" algn="ctr">
              <a:lnSpc>
                <a:spcPct val="145500"/>
              </a:lnSpc>
              <a:spcBef>
                <a:spcPts val="95"/>
              </a:spcBef>
              <a:tabLst>
                <a:tab pos="4015104" algn="l"/>
              </a:tabLst>
            </a:pPr>
            <a:r>
              <a:rPr sz="4400" b="1" spc="-5" dirty="0">
                <a:latin typeface="Arial"/>
                <a:cs typeface="Arial"/>
              </a:rPr>
              <a:t>Congestion</a:t>
            </a:r>
            <a:r>
              <a:rPr lang="en-IN" sz="4400" b="1" spc="-50" dirty="0">
                <a:latin typeface="Arial"/>
                <a:cs typeface="Arial"/>
              </a:rPr>
              <a:t> </a:t>
            </a:r>
            <a:r>
              <a:rPr sz="4400" b="1" spc="-5" dirty="0">
                <a:latin typeface="Arial"/>
                <a:cs typeface="Arial"/>
              </a:rPr>
              <a:t>Control</a:t>
            </a:r>
            <a:r>
              <a:rPr sz="4400" b="1" spc="-35" dirty="0">
                <a:latin typeface="Arial"/>
                <a:cs typeface="Arial"/>
              </a:rPr>
              <a:t> </a:t>
            </a:r>
            <a:r>
              <a:rPr sz="4400" b="1" spc="-5" dirty="0">
                <a:latin typeface="Arial"/>
                <a:cs typeface="Arial"/>
              </a:rPr>
              <a:t>and</a:t>
            </a:r>
            <a:r>
              <a:rPr lang="en-IN" sz="4400" dirty="0">
                <a:latin typeface="Arial"/>
                <a:cs typeface="Arial"/>
              </a:rPr>
              <a:t> </a:t>
            </a:r>
            <a:r>
              <a:rPr sz="4400" b="1" spc="-5" dirty="0">
                <a:latin typeface="Arial"/>
                <a:cs typeface="Arial"/>
              </a:rPr>
              <a:t>Quality</a:t>
            </a:r>
            <a:r>
              <a:rPr sz="4400" b="1" spc="-30" dirty="0">
                <a:latin typeface="Arial"/>
                <a:cs typeface="Arial"/>
              </a:rPr>
              <a:t> </a:t>
            </a:r>
            <a:r>
              <a:rPr sz="4400" b="1" spc="-5" dirty="0">
                <a:latin typeface="Arial"/>
                <a:cs typeface="Arial"/>
              </a:rPr>
              <a:t>of</a:t>
            </a:r>
            <a:r>
              <a:rPr sz="4400" b="1" spc="-35" dirty="0">
                <a:latin typeface="Arial"/>
                <a:cs typeface="Arial"/>
              </a:rPr>
              <a:t> </a:t>
            </a:r>
            <a:r>
              <a:rPr sz="4400" b="1" spc="-5" dirty="0">
                <a:latin typeface="Arial"/>
                <a:cs typeface="Arial"/>
              </a:rPr>
              <a:t>Service</a:t>
            </a:r>
            <a:endParaRPr sz="4400" dirty="0">
              <a:latin typeface="Arial"/>
              <a:cs typeface="Arial"/>
            </a:endParaRPr>
          </a:p>
        </p:txBody>
      </p:sp>
      <p:sp>
        <p:nvSpPr>
          <p:cNvPr id="3" name="object 3"/>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a:t>
            </a:r>
            <a:endParaRPr sz="2400">
              <a:latin typeface="Times New Roman"/>
              <a:cs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36550" y="440690"/>
            <a:ext cx="4186554" cy="513080"/>
          </a:xfrm>
          <a:prstGeom prst="rect">
            <a:avLst/>
          </a:prstGeom>
        </p:spPr>
        <p:txBody>
          <a:bodyPr vert="horz" wrap="square" lIns="0" tIns="12700" rIns="0" bIns="0" rtlCol="0">
            <a:spAutoFit/>
          </a:bodyPr>
          <a:lstStyle/>
          <a:p>
            <a:pPr marL="12700">
              <a:lnSpc>
                <a:spcPct val="100000"/>
              </a:lnSpc>
              <a:spcBef>
                <a:spcPts val="100"/>
              </a:spcBef>
            </a:pPr>
            <a:r>
              <a:rPr sz="3200" i="0" spc="395" dirty="0">
                <a:solidFill>
                  <a:srgbClr val="000000"/>
                </a:solidFill>
                <a:latin typeface="Times New Roman"/>
                <a:cs typeface="Times New Roman"/>
              </a:rPr>
              <a:t>24-1</a:t>
            </a:r>
            <a:r>
              <a:rPr sz="3200" i="0" spc="-60" dirty="0">
                <a:solidFill>
                  <a:srgbClr val="000000"/>
                </a:solidFill>
                <a:latin typeface="Times New Roman"/>
                <a:cs typeface="Times New Roman"/>
              </a:rPr>
              <a:t> </a:t>
            </a:r>
            <a:r>
              <a:rPr sz="3200" i="0" spc="105" dirty="0">
                <a:solidFill>
                  <a:srgbClr val="000000"/>
                </a:solidFill>
                <a:latin typeface="Times New Roman"/>
                <a:cs typeface="Times New Roman"/>
              </a:rPr>
              <a:t>DATATRA</a:t>
            </a:r>
            <a:r>
              <a:rPr sz="3200" i="0" spc="105" dirty="0">
                <a:solidFill>
                  <a:srgbClr val="000000"/>
                </a:solidFill>
                <a:latin typeface="Arial"/>
                <a:cs typeface="Arial"/>
              </a:rPr>
              <a:t>F</a:t>
            </a:r>
            <a:r>
              <a:rPr sz="4800" i="0" spc="157" baseline="-3472" dirty="0">
                <a:solidFill>
                  <a:srgbClr val="BFBFBF"/>
                </a:solidFill>
                <a:latin typeface="Times New Roman"/>
                <a:cs typeface="Times New Roman"/>
              </a:rPr>
              <a:t>F</a:t>
            </a:r>
            <a:r>
              <a:rPr sz="3200" i="0" spc="105" dirty="0">
                <a:solidFill>
                  <a:srgbClr val="000000"/>
                </a:solidFill>
                <a:latin typeface="Times New Roman"/>
                <a:cs typeface="Times New Roman"/>
              </a:rPr>
              <a:t>IC</a:t>
            </a:r>
            <a:endParaRPr sz="3200">
              <a:latin typeface="Times New Roman"/>
              <a:cs typeface="Times New Roman"/>
            </a:endParaRPr>
          </a:p>
        </p:txBody>
      </p:sp>
      <p:sp>
        <p:nvSpPr>
          <p:cNvPr id="6" name="object 6"/>
          <p:cNvSpPr/>
          <p:nvPr/>
        </p:nvSpPr>
        <p:spPr>
          <a:xfrm>
            <a:off x="287020" y="5016500"/>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228600" y="1494790"/>
            <a:ext cx="8222615" cy="4340860"/>
          </a:xfrm>
          <a:prstGeom prst="rect">
            <a:avLst/>
          </a:prstGeom>
        </p:spPr>
        <p:txBody>
          <a:bodyPr vert="horz" wrap="square" lIns="0" tIns="12700" rIns="0" bIns="0" rtlCol="0">
            <a:spAutoFit/>
          </a:bodyPr>
          <a:lstStyle/>
          <a:p>
            <a:pPr marL="166370" marR="5080" algn="just">
              <a:lnSpc>
                <a:spcPct val="100000"/>
              </a:lnSpc>
              <a:spcBef>
                <a:spcPts val="100"/>
              </a:spcBef>
            </a:pPr>
            <a:r>
              <a:rPr sz="2800" b="1" i="1" spc="-10" dirty="0">
                <a:latin typeface="Times New Roman"/>
                <a:cs typeface="Times New Roman"/>
              </a:rPr>
              <a:t>The </a:t>
            </a:r>
            <a:r>
              <a:rPr sz="2800" b="1" i="1" spc="-5" dirty="0">
                <a:latin typeface="Times New Roman"/>
                <a:cs typeface="Times New Roman"/>
              </a:rPr>
              <a:t>main focus </a:t>
            </a:r>
            <a:r>
              <a:rPr sz="2800" b="1" i="1" dirty="0">
                <a:latin typeface="Times New Roman"/>
                <a:cs typeface="Times New Roman"/>
              </a:rPr>
              <a:t>of </a:t>
            </a:r>
            <a:r>
              <a:rPr sz="2800" b="1" i="1" spc="-5" dirty="0">
                <a:latin typeface="Times New Roman"/>
                <a:cs typeface="Times New Roman"/>
              </a:rPr>
              <a:t>congestion control </a:t>
            </a:r>
            <a:r>
              <a:rPr sz="2800" b="1" i="1" dirty="0">
                <a:latin typeface="Times New Roman"/>
                <a:cs typeface="Times New Roman"/>
              </a:rPr>
              <a:t>and </a:t>
            </a:r>
            <a:r>
              <a:rPr sz="2800" b="1" i="1" spc="-5" dirty="0">
                <a:latin typeface="Times New Roman"/>
                <a:cs typeface="Times New Roman"/>
              </a:rPr>
              <a:t>quality </a:t>
            </a:r>
            <a:r>
              <a:rPr sz="2800" b="1" i="1" dirty="0">
                <a:latin typeface="Times New Roman"/>
                <a:cs typeface="Times New Roman"/>
              </a:rPr>
              <a:t>of </a:t>
            </a:r>
            <a:r>
              <a:rPr sz="2800" b="1" i="1" spc="5" dirty="0">
                <a:latin typeface="Times New Roman"/>
                <a:cs typeface="Times New Roman"/>
              </a:rPr>
              <a:t> </a:t>
            </a:r>
            <a:r>
              <a:rPr sz="2800" b="1" i="1" spc="-5" dirty="0">
                <a:latin typeface="Times New Roman"/>
                <a:cs typeface="Times New Roman"/>
              </a:rPr>
              <a:t>service </a:t>
            </a:r>
            <a:r>
              <a:rPr sz="2800" b="1" i="1" dirty="0">
                <a:latin typeface="Times New Roman"/>
                <a:cs typeface="Times New Roman"/>
              </a:rPr>
              <a:t>is </a:t>
            </a:r>
            <a:r>
              <a:rPr sz="2800" b="1" i="1" dirty="0">
                <a:solidFill>
                  <a:srgbClr val="FF0000"/>
                </a:solidFill>
                <a:latin typeface="Times New Roman"/>
                <a:cs typeface="Times New Roman"/>
              </a:rPr>
              <a:t>data </a:t>
            </a:r>
            <a:r>
              <a:rPr sz="2800" b="1" i="1" spc="-10" dirty="0">
                <a:solidFill>
                  <a:srgbClr val="FF0000"/>
                </a:solidFill>
                <a:latin typeface="Times New Roman"/>
                <a:cs typeface="Times New Roman"/>
              </a:rPr>
              <a:t>traffic</a:t>
            </a:r>
            <a:r>
              <a:rPr sz="2800" b="1" i="1" spc="-10" dirty="0">
                <a:latin typeface="Times New Roman"/>
                <a:cs typeface="Times New Roman"/>
              </a:rPr>
              <a:t>. </a:t>
            </a:r>
            <a:r>
              <a:rPr sz="2800" b="1" i="1" spc="-5" dirty="0">
                <a:latin typeface="Times New Roman"/>
                <a:cs typeface="Times New Roman"/>
              </a:rPr>
              <a:t>In congestion control we try </a:t>
            </a:r>
            <a:r>
              <a:rPr sz="2800" b="1" i="1" dirty="0">
                <a:latin typeface="Times New Roman"/>
                <a:cs typeface="Times New Roman"/>
              </a:rPr>
              <a:t>to </a:t>
            </a:r>
            <a:r>
              <a:rPr sz="2800" b="1" i="1" spc="5" dirty="0">
                <a:latin typeface="Times New Roman"/>
                <a:cs typeface="Times New Roman"/>
              </a:rPr>
              <a:t> </a:t>
            </a:r>
            <a:r>
              <a:rPr sz="2800" b="1" i="1" dirty="0">
                <a:latin typeface="Times New Roman"/>
                <a:cs typeface="Times New Roman"/>
              </a:rPr>
              <a:t>avoid </a:t>
            </a:r>
            <a:r>
              <a:rPr sz="2800" b="1" i="1" spc="-10" dirty="0">
                <a:latin typeface="Times New Roman"/>
                <a:cs typeface="Times New Roman"/>
              </a:rPr>
              <a:t>traffic </a:t>
            </a:r>
            <a:r>
              <a:rPr sz="2800" b="1" i="1" spc="-5" dirty="0">
                <a:latin typeface="Times New Roman"/>
                <a:cs typeface="Times New Roman"/>
              </a:rPr>
              <a:t>congestion. In quality </a:t>
            </a:r>
            <a:r>
              <a:rPr sz="2800" b="1" i="1" dirty="0">
                <a:latin typeface="Times New Roman"/>
                <a:cs typeface="Times New Roman"/>
              </a:rPr>
              <a:t>of </a:t>
            </a:r>
            <a:r>
              <a:rPr sz="2800" b="1" i="1" spc="-5" dirty="0">
                <a:latin typeface="Times New Roman"/>
                <a:cs typeface="Times New Roman"/>
              </a:rPr>
              <a:t>service, we try </a:t>
            </a:r>
            <a:r>
              <a:rPr sz="2800" b="1" i="1" dirty="0">
                <a:latin typeface="Times New Roman"/>
                <a:cs typeface="Times New Roman"/>
              </a:rPr>
              <a:t>to </a:t>
            </a:r>
            <a:r>
              <a:rPr sz="2800" b="1" i="1" spc="5" dirty="0">
                <a:latin typeface="Times New Roman"/>
                <a:cs typeface="Times New Roman"/>
              </a:rPr>
              <a:t> </a:t>
            </a:r>
            <a:r>
              <a:rPr sz="2800" b="1" i="1" spc="-5" dirty="0">
                <a:latin typeface="Times New Roman"/>
                <a:cs typeface="Times New Roman"/>
              </a:rPr>
              <a:t>create </a:t>
            </a:r>
            <a:r>
              <a:rPr sz="2800" b="1" i="1" dirty="0">
                <a:latin typeface="Times New Roman"/>
                <a:cs typeface="Times New Roman"/>
              </a:rPr>
              <a:t>an </a:t>
            </a:r>
            <a:r>
              <a:rPr sz="2800" b="1" i="1" spc="-5" dirty="0">
                <a:latin typeface="Times New Roman"/>
                <a:cs typeface="Times New Roman"/>
              </a:rPr>
              <a:t>appropriate environment </a:t>
            </a:r>
            <a:r>
              <a:rPr sz="2800" b="1" i="1" dirty="0">
                <a:latin typeface="Times New Roman"/>
                <a:cs typeface="Times New Roman"/>
              </a:rPr>
              <a:t>for </a:t>
            </a:r>
            <a:r>
              <a:rPr sz="2800" b="1" i="1" spc="-5" dirty="0">
                <a:latin typeface="Times New Roman"/>
                <a:cs typeface="Times New Roman"/>
              </a:rPr>
              <a:t>the </a:t>
            </a:r>
            <a:r>
              <a:rPr sz="2800" b="1" i="1" spc="-10" dirty="0">
                <a:latin typeface="Times New Roman"/>
                <a:cs typeface="Times New Roman"/>
              </a:rPr>
              <a:t>traffic. </a:t>
            </a:r>
            <a:r>
              <a:rPr sz="2800" b="1" i="1" spc="-5" dirty="0">
                <a:latin typeface="Times New Roman"/>
                <a:cs typeface="Times New Roman"/>
              </a:rPr>
              <a:t>So, </a:t>
            </a:r>
            <a:r>
              <a:rPr sz="2800" b="1" i="1" dirty="0">
                <a:latin typeface="Times New Roman"/>
                <a:cs typeface="Times New Roman"/>
              </a:rPr>
              <a:t> before talking about </a:t>
            </a:r>
            <a:r>
              <a:rPr sz="2800" b="1" i="1" spc="-5" dirty="0">
                <a:latin typeface="Times New Roman"/>
                <a:cs typeface="Times New Roman"/>
              </a:rPr>
              <a:t>congestion control </a:t>
            </a:r>
            <a:r>
              <a:rPr sz="2800" b="1" i="1" dirty="0">
                <a:latin typeface="Times New Roman"/>
                <a:cs typeface="Times New Roman"/>
              </a:rPr>
              <a:t>and quality of </a:t>
            </a:r>
            <a:r>
              <a:rPr sz="2800" b="1" i="1" spc="5" dirty="0">
                <a:latin typeface="Times New Roman"/>
                <a:cs typeface="Times New Roman"/>
              </a:rPr>
              <a:t> </a:t>
            </a:r>
            <a:r>
              <a:rPr sz="2800" b="1" i="1" spc="-5" dirty="0">
                <a:latin typeface="Times New Roman"/>
                <a:cs typeface="Times New Roman"/>
              </a:rPr>
              <a:t>service,</a:t>
            </a:r>
            <a:r>
              <a:rPr sz="2800" b="1" i="1" spc="-20" dirty="0">
                <a:latin typeface="Times New Roman"/>
                <a:cs typeface="Times New Roman"/>
              </a:rPr>
              <a:t> </a:t>
            </a:r>
            <a:r>
              <a:rPr sz="2800" b="1" i="1" spc="-5" dirty="0">
                <a:latin typeface="Times New Roman"/>
                <a:cs typeface="Times New Roman"/>
              </a:rPr>
              <a:t>we</a:t>
            </a:r>
            <a:r>
              <a:rPr sz="2800" b="1" i="1" spc="-20" dirty="0">
                <a:latin typeface="Times New Roman"/>
                <a:cs typeface="Times New Roman"/>
              </a:rPr>
              <a:t> </a:t>
            </a:r>
            <a:r>
              <a:rPr sz="2800" b="1" i="1" spc="-5" dirty="0">
                <a:latin typeface="Times New Roman"/>
                <a:cs typeface="Times New Roman"/>
              </a:rPr>
              <a:t>discuss</a:t>
            </a:r>
            <a:r>
              <a:rPr sz="2800" b="1" i="1" spc="-15"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data</a:t>
            </a:r>
            <a:r>
              <a:rPr sz="2800" b="1" i="1" spc="-5" dirty="0">
                <a:latin typeface="Times New Roman"/>
                <a:cs typeface="Times New Roman"/>
              </a:rPr>
              <a:t> </a:t>
            </a:r>
            <a:r>
              <a:rPr sz="2800" b="1" i="1" spc="-10" dirty="0">
                <a:latin typeface="Times New Roman"/>
                <a:cs typeface="Times New Roman"/>
              </a:rPr>
              <a:t>traffic</a:t>
            </a:r>
            <a:r>
              <a:rPr sz="2800" b="1" i="1" spc="-20" dirty="0">
                <a:latin typeface="Times New Roman"/>
                <a:cs typeface="Times New Roman"/>
              </a:rPr>
              <a:t> </a:t>
            </a:r>
            <a:r>
              <a:rPr sz="2800" b="1" i="1" spc="-5" dirty="0">
                <a:latin typeface="Times New Roman"/>
                <a:cs typeface="Times New Roman"/>
              </a:rPr>
              <a:t>itself.</a:t>
            </a:r>
            <a:endParaRPr sz="2800">
              <a:latin typeface="Times New Roman"/>
              <a:cs typeface="Times New Roman"/>
            </a:endParaRPr>
          </a:p>
          <a:p>
            <a:pPr>
              <a:lnSpc>
                <a:spcPct val="100000"/>
              </a:lnSpc>
              <a:spcBef>
                <a:spcPts val="55"/>
              </a:spcBef>
            </a:pPr>
            <a:endParaRPr sz="3700">
              <a:latin typeface="Times New Roman"/>
              <a:cs typeface="Times New Roman"/>
            </a:endParaRPr>
          </a:p>
          <a:p>
            <a:pPr marL="42545">
              <a:lnSpc>
                <a:spcPct val="100000"/>
              </a:lnSpc>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5845175">
              <a:lnSpc>
                <a:spcPct val="100000"/>
              </a:lnSpc>
              <a:spcBef>
                <a:spcPts val="390"/>
              </a:spcBef>
            </a:pPr>
            <a:r>
              <a:rPr sz="2400" b="1" spc="-25" dirty="0">
                <a:solidFill>
                  <a:srgbClr val="0033CC"/>
                </a:solidFill>
                <a:latin typeface="Times New Roman"/>
                <a:cs typeface="Times New Roman"/>
              </a:rPr>
              <a:t>Traffic</a:t>
            </a:r>
            <a:r>
              <a:rPr sz="2400" b="1" spc="-70" dirty="0">
                <a:solidFill>
                  <a:srgbClr val="0033CC"/>
                </a:solidFill>
                <a:latin typeface="Times New Roman"/>
                <a:cs typeface="Times New Roman"/>
              </a:rPr>
              <a:t> </a:t>
            </a:r>
            <a:r>
              <a:rPr sz="2400" b="1" spc="-5" dirty="0">
                <a:solidFill>
                  <a:srgbClr val="0033CC"/>
                </a:solidFill>
                <a:latin typeface="Times New Roman"/>
                <a:cs typeface="Times New Roman"/>
              </a:rPr>
              <a:t>Descriptor </a:t>
            </a:r>
            <a:r>
              <a:rPr sz="2400" b="1" spc="-585" dirty="0">
                <a:solidFill>
                  <a:srgbClr val="0033CC"/>
                </a:solidFill>
                <a:latin typeface="Times New Roman"/>
                <a:cs typeface="Times New Roman"/>
              </a:rPr>
              <a:t> </a:t>
            </a:r>
            <a:r>
              <a:rPr sz="2400" b="1" spc="-25" dirty="0">
                <a:solidFill>
                  <a:srgbClr val="0033CC"/>
                </a:solidFill>
                <a:latin typeface="Times New Roman"/>
                <a:cs typeface="Times New Roman"/>
              </a:rPr>
              <a:t>Traffic</a:t>
            </a:r>
            <a:r>
              <a:rPr sz="2400" b="1" spc="-15" dirty="0">
                <a:solidFill>
                  <a:srgbClr val="0033CC"/>
                </a:solidFill>
                <a:latin typeface="Times New Roman"/>
                <a:cs typeface="Times New Roman"/>
              </a:rPr>
              <a:t> </a:t>
            </a:r>
            <a:r>
              <a:rPr sz="2400" b="1" spc="-10" dirty="0">
                <a:solidFill>
                  <a:srgbClr val="0033CC"/>
                </a:solidFill>
                <a:latin typeface="Times New Roman"/>
                <a:cs typeface="Times New Roman"/>
              </a:rPr>
              <a:t>Profiles</a:t>
            </a:r>
            <a:endParaRPr sz="2400">
              <a:latin typeface="Times New Roman"/>
              <a:cs typeface="Times New Roman"/>
            </a:endParaRPr>
          </a:p>
        </p:txBody>
      </p:sp>
      <p:sp>
        <p:nvSpPr>
          <p:cNvPr id="8" name="object 8"/>
          <p:cNvSpPr/>
          <p:nvPr/>
        </p:nvSpPr>
        <p:spPr>
          <a:xfrm>
            <a:off x="271779" y="5001259"/>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a:t>
            </a:r>
            <a:endParaRPr sz="2400">
              <a:latin typeface="Times New Roman"/>
              <a:cs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8620" y="796290"/>
            <a:ext cx="3572510"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24.1	</a:t>
            </a:r>
            <a:r>
              <a:rPr sz="2000" spc="-20" dirty="0">
                <a:solidFill>
                  <a:srgbClr val="000000"/>
                </a:solidFill>
              </a:rPr>
              <a:t>Traffic</a:t>
            </a:r>
            <a:r>
              <a:rPr sz="2000" spc="-60" dirty="0">
                <a:solidFill>
                  <a:srgbClr val="000000"/>
                </a:solidFill>
              </a:rPr>
              <a:t> </a:t>
            </a:r>
            <a:r>
              <a:rPr sz="2000" spc="-5" dirty="0">
                <a:solidFill>
                  <a:srgbClr val="000000"/>
                </a:solidFill>
              </a:rPr>
              <a:t>descriptors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115618" y="2567059"/>
            <a:ext cx="6489615" cy="2463902"/>
          </a:xfrm>
          <a:prstGeom prst="rect">
            <a:avLst/>
          </a:prstGeom>
        </p:spPr>
      </p:pic>
      <p:sp>
        <p:nvSpPr>
          <p:cNvPr id="7" name="object 7"/>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a:t>
            </a:r>
            <a:endParaRPr sz="2400">
              <a:latin typeface="Times New Roman"/>
              <a:cs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829685"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	</a:t>
            </a:r>
            <a:r>
              <a:rPr sz="2000" spc="-5" dirty="0">
                <a:solidFill>
                  <a:srgbClr val="000000"/>
                </a:solidFill>
              </a:rPr>
              <a:t>Three</a:t>
            </a:r>
            <a:r>
              <a:rPr sz="2000" spc="-25" dirty="0">
                <a:solidFill>
                  <a:srgbClr val="000000"/>
                </a:solidFill>
              </a:rPr>
              <a:t> </a:t>
            </a:r>
            <a:r>
              <a:rPr sz="2000" spc="-10" dirty="0">
                <a:solidFill>
                  <a:srgbClr val="000000"/>
                </a:solidFill>
              </a:rPr>
              <a:t>traffic</a:t>
            </a:r>
            <a:r>
              <a:rPr sz="2000" spc="-25" dirty="0">
                <a:solidFill>
                  <a:srgbClr val="000000"/>
                </a:solidFill>
              </a:rPr>
              <a:t> </a:t>
            </a:r>
            <a:r>
              <a:rPr sz="2000" spc="-5" dirty="0">
                <a:solidFill>
                  <a:srgbClr val="000000"/>
                </a:solidFill>
              </a:rPr>
              <a:t>profiles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928369" y="1808479"/>
            <a:ext cx="7144214" cy="4130468"/>
          </a:xfrm>
          <a:prstGeom prst="rect">
            <a:avLst/>
          </a:prstGeom>
        </p:spPr>
      </p:pic>
      <p:sp>
        <p:nvSpPr>
          <p:cNvPr id="7" name="object 7"/>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a:t>
            </a:r>
            <a:endParaRPr sz="2400">
              <a:latin typeface="Times New Roman"/>
              <a:cs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11150" y="440690"/>
            <a:ext cx="3931285"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24-2</a:t>
            </a:r>
            <a:r>
              <a:rPr sz="3200" i="0" spc="-35" dirty="0">
                <a:solidFill>
                  <a:srgbClr val="000000"/>
                </a:solidFill>
                <a:latin typeface="Times New Roman"/>
                <a:cs typeface="Times New Roman"/>
              </a:rPr>
              <a:t> </a:t>
            </a:r>
            <a:r>
              <a:rPr sz="3200" i="0" spc="70" dirty="0">
                <a:solidFill>
                  <a:srgbClr val="000000"/>
                </a:solidFill>
                <a:latin typeface="Times New Roman"/>
                <a:cs typeface="Times New Roman"/>
              </a:rPr>
              <a:t>CONGESTION</a:t>
            </a:r>
            <a:endParaRPr sz="3200">
              <a:latin typeface="Times New Roman"/>
              <a:cs typeface="Times New Roman"/>
            </a:endParaRPr>
          </a:p>
        </p:txBody>
      </p:sp>
      <p:sp>
        <p:nvSpPr>
          <p:cNvPr id="6" name="object 6"/>
          <p:cNvSpPr/>
          <p:nvPr/>
        </p:nvSpPr>
        <p:spPr>
          <a:xfrm>
            <a:off x="287020" y="54013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228600" y="1559559"/>
            <a:ext cx="8223250" cy="4295140"/>
          </a:xfrm>
          <a:prstGeom prst="rect">
            <a:avLst/>
          </a:prstGeom>
        </p:spPr>
        <p:txBody>
          <a:bodyPr vert="horz" wrap="square" lIns="0" tIns="12700" rIns="0" bIns="0" rtlCol="0">
            <a:spAutoFit/>
          </a:bodyPr>
          <a:lstStyle/>
          <a:p>
            <a:pPr marL="166370" marR="5080" algn="just">
              <a:lnSpc>
                <a:spcPct val="100000"/>
              </a:lnSpc>
              <a:spcBef>
                <a:spcPts val="100"/>
              </a:spcBef>
            </a:pPr>
            <a:r>
              <a:rPr sz="2800" b="1" i="1" spc="-5" dirty="0">
                <a:latin typeface="Times New Roman"/>
                <a:cs typeface="Times New Roman"/>
              </a:rPr>
              <a:t>Congestion </a:t>
            </a:r>
            <a:r>
              <a:rPr sz="2800" b="1" i="1" dirty="0">
                <a:latin typeface="Times New Roman"/>
                <a:cs typeface="Times New Roman"/>
              </a:rPr>
              <a:t>in a </a:t>
            </a:r>
            <a:r>
              <a:rPr sz="2800" b="1" i="1" spc="-5" dirty="0">
                <a:latin typeface="Times New Roman"/>
                <a:cs typeface="Times New Roman"/>
              </a:rPr>
              <a:t>network may occur </a:t>
            </a:r>
            <a:r>
              <a:rPr sz="2800" b="1" i="1" dirty="0">
                <a:latin typeface="Times New Roman"/>
                <a:cs typeface="Times New Roman"/>
              </a:rPr>
              <a:t>if </a:t>
            </a:r>
            <a:r>
              <a:rPr sz="2800" b="1" i="1" spc="-5" dirty="0">
                <a:latin typeface="Times New Roman"/>
                <a:cs typeface="Times New Roman"/>
              </a:rPr>
              <a:t>the </a:t>
            </a:r>
            <a:r>
              <a:rPr sz="2800" b="1" i="1" dirty="0">
                <a:latin typeface="Times New Roman"/>
                <a:cs typeface="Times New Roman"/>
              </a:rPr>
              <a:t>load on </a:t>
            </a:r>
            <a:r>
              <a:rPr sz="2800" b="1" i="1" spc="-5" dirty="0">
                <a:latin typeface="Times New Roman"/>
                <a:cs typeface="Times New Roman"/>
              </a:rPr>
              <a:t>the </a:t>
            </a:r>
            <a:r>
              <a:rPr sz="2800" b="1" i="1" dirty="0">
                <a:latin typeface="Times New Roman"/>
                <a:cs typeface="Times New Roman"/>
              </a:rPr>
              <a:t> </a:t>
            </a:r>
            <a:r>
              <a:rPr sz="2800" b="1" i="1" spc="-5" dirty="0">
                <a:latin typeface="Times New Roman"/>
                <a:cs typeface="Times New Roman"/>
              </a:rPr>
              <a:t>network—the number </a:t>
            </a:r>
            <a:r>
              <a:rPr sz="2800" b="1" i="1" dirty="0">
                <a:latin typeface="Times New Roman"/>
                <a:cs typeface="Times New Roman"/>
              </a:rPr>
              <a:t>of packets </a:t>
            </a:r>
            <a:r>
              <a:rPr sz="2800" b="1" i="1" spc="-5" dirty="0">
                <a:latin typeface="Times New Roman"/>
                <a:cs typeface="Times New Roman"/>
              </a:rPr>
              <a:t>sent </a:t>
            </a:r>
            <a:r>
              <a:rPr sz="2800" b="1" i="1" dirty="0">
                <a:latin typeface="Times New Roman"/>
                <a:cs typeface="Times New Roman"/>
              </a:rPr>
              <a:t>to </a:t>
            </a:r>
            <a:r>
              <a:rPr sz="2800" b="1" i="1" spc="-5" dirty="0">
                <a:latin typeface="Times New Roman"/>
                <a:cs typeface="Times New Roman"/>
              </a:rPr>
              <a:t>the network— </a:t>
            </a:r>
            <a:r>
              <a:rPr sz="2800" b="1" i="1" spc="-685" dirty="0">
                <a:latin typeface="Times New Roman"/>
                <a:cs typeface="Times New Roman"/>
              </a:rPr>
              <a:t> </a:t>
            </a:r>
            <a:r>
              <a:rPr sz="2800" b="1" i="1" dirty="0">
                <a:latin typeface="Times New Roman"/>
                <a:cs typeface="Times New Roman"/>
              </a:rPr>
              <a:t>is</a:t>
            </a:r>
            <a:r>
              <a:rPr sz="2800" b="1" i="1" spc="5" dirty="0">
                <a:latin typeface="Times New Roman"/>
                <a:cs typeface="Times New Roman"/>
              </a:rPr>
              <a:t> </a:t>
            </a:r>
            <a:r>
              <a:rPr sz="2800" b="1" i="1" spc="-5" dirty="0">
                <a:latin typeface="Times New Roman"/>
                <a:cs typeface="Times New Roman"/>
              </a:rPr>
              <a:t>greater</a:t>
            </a:r>
            <a:r>
              <a:rPr sz="2800" b="1" i="1" dirty="0">
                <a:latin typeface="Times New Roman"/>
                <a:cs typeface="Times New Roman"/>
              </a:rPr>
              <a:t> than</a:t>
            </a:r>
            <a:r>
              <a:rPr sz="2800" b="1" i="1" spc="5"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capacity</a:t>
            </a:r>
            <a:r>
              <a:rPr sz="2800" b="1" i="1" dirty="0">
                <a:latin typeface="Times New Roman"/>
                <a:cs typeface="Times New Roman"/>
              </a:rPr>
              <a:t> of</a:t>
            </a:r>
            <a:r>
              <a:rPr sz="2800" b="1" i="1" spc="5"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network—the </a:t>
            </a:r>
            <a:r>
              <a:rPr sz="2800" b="1" i="1" dirty="0">
                <a:latin typeface="Times New Roman"/>
                <a:cs typeface="Times New Roman"/>
              </a:rPr>
              <a:t> </a:t>
            </a:r>
            <a:r>
              <a:rPr sz="2800" b="1" i="1" spc="-5" dirty="0">
                <a:latin typeface="Times New Roman"/>
                <a:cs typeface="Times New Roman"/>
              </a:rPr>
              <a:t>number </a:t>
            </a:r>
            <a:r>
              <a:rPr sz="2800" b="1" i="1" dirty="0">
                <a:latin typeface="Times New Roman"/>
                <a:cs typeface="Times New Roman"/>
              </a:rPr>
              <a:t>of </a:t>
            </a:r>
            <a:r>
              <a:rPr sz="2800" b="1" i="1" spc="-5" dirty="0">
                <a:latin typeface="Times New Roman"/>
                <a:cs typeface="Times New Roman"/>
              </a:rPr>
              <a:t>packets </a:t>
            </a:r>
            <a:r>
              <a:rPr sz="2800" b="1" i="1" dirty="0">
                <a:latin typeface="Times New Roman"/>
                <a:cs typeface="Times New Roman"/>
              </a:rPr>
              <a:t>a </a:t>
            </a:r>
            <a:r>
              <a:rPr sz="2800" b="1" i="1" spc="-5" dirty="0">
                <a:latin typeface="Times New Roman"/>
                <a:cs typeface="Times New Roman"/>
              </a:rPr>
              <a:t>network can handle. Congestion </a:t>
            </a:r>
            <a:r>
              <a:rPr sz="2800" b="1" i="1" dirty="0">
                <a:latin typeface="Times New Roman"/>
                <a:cs typeface="Times New Roman"/>
              </a:rPr>
              <a:t> </a:t>
            </a:r>
            <a:r>
              <a:rPr sz="2800" b="1" i="1" spc="-5" dirty="0">
                <a:latin typeface="Times New Roman"/>
                <a:cs typeface="Times New Roman"/>
              </a:rPr>
              <a:t>control refers to the mechanisms </a:t>
            </a:r>
            <a:r>
              <a:rPr sz="2800" b="1" i="1" dirty="0">
                <a:latin typeface="Times New Roman"/>
                <a:cs typeface="Times New Roman"/>
              </a:rPr>
              <a:t>and </a:t>
            </a:r>
            <a:r>
              <a:rPr sz="2800" b="1" i="1" spc="-5" dirty="0">
                <a:latin typeface="Times New Roman"/>
                <a:cs typeface="Times New Roman"/>
              </a:rPr>
              <a:t>techniques </a:t>
            </a:r>
            <a:r>
              <a:rPr sz="2800" b="1" i="1" dirty="0">
                <a:latin typeface="Times New Roman"/>
                <a:cs typeface="Times New Roman"/>
              </a:rPr>
              <a:t>to </a:t>
            </a:r>
            <a:r>
              <a:rPr sz="2800" b="1" i="1" spc="5" dirty="0">
                <a:latin typeface="Times New Roman"/>
                <a:cs typeface="Times New Roman"/>
              </a:rPr>
              <a:t> </a:t>
            </a:r>
            <a:r>
              <a:rPr sz="2800" b="1" i="1" spc="-5" dirty="0">
                <a:latin typeface="Times New Roman"/>
                <a:cs typeface="Times New Roman"/>
              </a:rPr>
              <a:t>control the congestion </a:t>
            </a:r>
            <a:r>
              <a:rPr sz="2800" b="1" i="1" dirty="0">
                <a:latin typeface="Times New Roman"/>
                <a:cs typeface="Times New Roman"/>
              </a:rPr>
              <a:t>and </a:t>
            </a:r>
            <a:r>
              <a:rPr sz="2800" b="1" i="1" spc="-5" dirty="0">
                <a:latin typeface="Times New Roman"/>
                <a:cs typeface="Times New Roman"/>
              </a:rPr>
              <a:t>keep the </a:t>
            </a:r>
            <a:r>
              <a:rPr sz="2800" b="1" i="1" dirty="0">
                <a:latin typeface="Times New Roman"/>
                <a:cs typeface="Times New Roman"/>
              </a:rPr>
              <a:t>load </a:t>
            </a:r>
            <a:r>
              <a:rPr sz="2800" b="1" i="1" spc="-5" dirty="0">
                <a:latin typeface="Times New Roman"/>
                <a:cs typeface="Times New Roman"/>
              </a:rPr>
              <a:t>below the </a:t>
            </a:r>
            <a:r>
              <a:rPr sz="2800" b="1" i="1" dirty="0">
                <a:latin typeface="Times New Roman"/>
                <a:cs typeface="Times New Roman"/>
              </a:rPr>
              <a:t> </a:t>
            </a:r>
            <a:r>
              <a:rPr sz="2800" b="1" i="1" spc="-20" dirty="0">
                <a:latin typeface="Times New Roman"/>
                <a:cs typeface="Times New Roman"/>
              </a:rPr>
              <a:t>capacity.</a:t>
            </a:r>
            <a:endParaRPr sz="2800">
              <a:latin typeface="Times New Roman"/>
              <a:cs typeface="Times New Roman"/>
            </a:endParaRPr>
          </a:p>
          <a:p>
            <a:pPr>
              <a:lnSpc>
                <a:spcPct val="100000"/>
              </a:lnSpc>
              <a:spcBef>
                <a:spcPts val="30"/>
              </a:spcBef>
            </a:pPr>
            <a:endParaRPr sz="3000">
              <a:latin typeface="Times New Roman"/>
              <a:cs typeface="Times New Roman"/>
            </a:endParaRPr>
          </a:p>
          <a:p>
            <a:pPr marL="42545">
              <a:lnSpc>
                <a:spcPct val="100000"/>
              </a:lnSpc>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a:lnSpc>
                <a:spcPct val="100000"/>
              </a:lnSpc>
              <a:spcBef>
                <a:spcPts val="390"/>
              </a:spcBef>
            </a:pPr>
            <a:r>
              <a:rPr sz="2400" b="1" spc="-5" dirty="0">
                <a:solidFill>
                  <a:srgbClr val="0033CC"/>
                </a:solidFill>
                <a:latin typeface="Times New Roman"/>
                <a:cs typeface="Times New Roman"/>
              </a:rPr>
              <a:t>Network</a:t>
            </a:r>
            <a:r>
              <a:rPr sz="2400" b="1" spc="-25" dirty="0">
                <a:solidFill>
                  <a:srgbClr val="0033CC"/>
                </a:solidFill>
                <a:latin typeface="Times New Roman"/>
                <a:cs typeface="Times New Roman"/>
              </a:rPr>
              <a:t> </a:t>
            </a:r>
            <a:r>
              <a:rPr sz="2400" b="1" spc="-5" dirty="0">
                <a:solidFill>
                  <a:srgbClr val="0033CC"/>
                </a:solidFill>
                <a:latin typeface="Times New Roman"/>
                <a:cs typeface="Times New Roman"/>
              </a:rPr>
              <a:t>Performance</a:t>
            </a:r>
            <a:endParaRPr sz="2400">
              <a:latin typeface="Times New Roman"/>
              <a:cs typeface="Times New Roman"/>
            </a:endParaRPr>
          </a:p>
        </p:txBody>
      </p:sp>
      <p:sp>
        <p:nvSpPr>
          <p:cNvPr id="8" name="object 8"/>
          <p:cNvSpPr/>
          <p:nvPr/>
        </p:nvSpPr>
        <p:spPr>
          <a:xfrm>
            <a:off x="271779" y="53860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24.5</a:t>
            </a:r>
            <a:endParaRPr sz="2400">
              <a:latin typeface="Times New Roman"/>
              <a:cs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616960"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24.3	</a:t>
            </a:r>
            <a:r>
              <a:rPr sz="2000" dirty="0">
                <a:solidFill>
                  <a:srgbClr val="000000"/>
                </a:solidFill>
              </a:rPr>
              <a:t>Queues</a:t>
            </a:r>
            <a:r>
              <a:rPr sz="2000" spc="-25" dirty="0">
                <a:solidFill>
                  <a:srgbClr val="000000"/>
                </a:solidFill>
              </a:rPr>
              <a:t> </a:t>
            </a:r>
            <a:r>
              <a:rPr sz="2000" spc="-5" dirty="0">
                <a:solidFill>
                  <a:srgbClr val="000000"/>
                </a:solidFill>
              </a:rPr>
              <a:t>in</a:t>
            </a:r>
            <a:r>
              <a:rPr sz="2000" spc="-25" dirty="0">
                <a:solidFill>
                  <a:srgbClr val="000000"/>
                </a:solidFill>
              </a:rPr>
              <a:t> </a:t>
            </a:r>
            <a:r>
              <a:rPr sz="2000" dirty="0">
                <a:solidFill>
                  <a:srgbClr val="000000"/>
                </a:solidFill>
              </a:rPr>
              <a:t>a</a:t>
            </a:r>
            <a:r>
              <a:rPr sz="2000" spc="-20" dirty="0">
                <a:solidFill>
                  <a:srgbClr val="000000"/>
                </a:solidFill>
              </a:rPr>
              <a:t> </a:t>
            </a:r>
            <a:r>
              <a:rPr sz="2000" spc="-5" dirty="0">
                <a:solidFill>
                  <a:srgbClr val="000000"/>
                </a:solidFill>
              </a:rPr>
              <a:t>router</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02761" y="2476500"/>
            <a:ext cx="7749906" cy="2214432"/>
          </a:xfrm>
          <a:prstGeom prst="rect">
            <a:avLst/>
          </a:prstGeom>
        </p:spPr>
      </p:pic>
      <p:sp>
        <p:nvSpPr>
          <p:cNvPr id="7" name="object 7"/>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24.6</a:t>
            </a:r>
            <a:endParaRPr sz="24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422909" y="415290"/>
            <a:ext cx="6802120"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23.8	</a:t>
            </a:r>
            <a:r>
              <a:rPr sz="2000" spc="-5" dirty="0">
                <a:solidFill>
                  <a:srgbClr val="000000"/>
                </a:solidFill>
              </a:rPr>
              <a:t>Position</a:t>
            </a:r>
            <a:r>
              <a:rPr sz="2000" dirty="0">
                <a:solidFill>
                  <a:srgbClr val="000000"/>
                </a:solidFill>
              </a:rPr>
              <a:t> of </a:t>
            </a:r>
            <a:r>
              <a:rPr sz="2000" spc="-65" dirty="0">
                <a:solidFill>
                  <a:srgbClr val="000000"/>
                </a:solidFill>
              </a:rPr>
              <a:t>UDP,</a:t>
            </a:r>
            <a:r>
              <a:rPr sz="2000" dirty="0">
                <a:solidFill>
                  <a:srgbClr val="000000"/>
                </a:solidFill>
              </a:rPr>
              <a:t> </a:t>
            </a:r>
            <a:r>
              <a:rPr sz="2000" spc="-70" dirty="0">
                <a:solidFill>
                  <a:srgbClr val="000000"/>
                </a:solidFill>
              </a:rPr>
              <a:t>TCP,</a:t>
            </a:r>
            <a:r>
              <a:rPr sz="2000" dirty="0">
                <a:solidFill>
                  <a:srgbClr val="000000"/>
                </a:solidFill>
              </a:rPr>
              <a:t> and</a:t>
            </a:r>
            <a:r>
              <a:rPr sz="2000" spc="10" dirty="0">
                <a:solidFill>
                  <a:srgbClr val="000000"/>
                </a:solidFill>
              </a:rPr>
              <a:t> </a:t>
            </a:r>
            <a:r>
              <a:rPr sz="2000" spc="-5" dirty="0">
                <a:solidFill>
                  <a:srgbClr val="000000"/>
                </a:solidFill>
              </a:rPr>
              <a:t>SCTP</a:t>
            </a:r>
            <a:r>
              <a:rPr sz="2000" spc="-85" dirty="0">
                <a:solidFill>
                  <a:srgbClr val="000000"/>
                </a:solidFill>
              </a:rPr>
              <a:t> </a:t>
            </a:r>
            <a:r>
              <a:rPr sz="2000" dirty="0">
                <a:solidFill>
                  <a:srgbClr val="000000"/>
                </a:solidFill>
              </a:rPr>
              <a:t>in</a:t>
            </a:r>
            <a:r>
              <a:rPr sz="2000" spc="-10" dirty="0">
                <a:solidFill>
                  <a:srgbClr val="000000"/>
                </a:solidFill>
              </a:rPr>
              <a:t> </a:t>
            </a:r>
            <a:r>
              <a:rPr sz="2000" spc="-5" dirty="0">
                <a:solidFill>
                  <a:srgbClr val="000000"/>
                </a:solidFill>
              </a:rPr>
              <a:t>TCP/IP</a:t>
            </a:r>
            <a:r>
              <a:rPr sz="2000" spc="-90" dirty="0">
                <a:solidFill>
                  <a:srgbClr val="000000"/>
                </a:solidFill>
              </a:rPr>
              <a:t> </a:t>
            </a:r>
            <a:r>
              <a:rPr sz="2000" spc="-5" dirty="0">
                <a:solidFill>
                  <a:srgbClr val="000000"/>
                </a:solidFill>
              </a:rPr>
              <a:t>suite</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35291" y="1066800"/>
            <a:ext cx="7133628" cy="501015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11</a:t>
            </a:fld>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2109" y="796290"/>
            <a:ext cx="6130925" cy="391160"/>
          </a:xfrm>
          <a:prstGeom prst="rect">
            <a:avLst/>
          </a:prstGeom>
        </p:spPr>
        <p:txBody>
          <a:bodyPr vert="horz" wrap="square" lIns="0" tIns="12700" rIns="0" bIns="0" rtlCol="0">
            <a:spAutoFit/>
          </a:bodyPr>
          <a:lstStyle/>
          <a:p>
            <a:pPr marL="12700">
              <a:lnSpc>
                <a:spcPct val="100000"/>
              </a:lnSpc>
              <a:spcBef>
                <a:spcPts val="100"/>
              </a:spcBef>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000" dirty="0">
                <a:solidFill>
                  <a:srgbClr val="000000"/>
                </a:solidFill>
              </a:rPr>
              <a:t>Packet </a:t>
            </a:r>
            <a:r>
              <a:rPr sz="2000" spc="-5" dirty="0">
                <a:solidFill>
                  <a:srgbClr val="000000"/>
                </a:solidFill>
              </a:rPr>
              <a:t>delay</a:t>
            </a:r>
            <a:r>
              <a:rPr sz="2000" dirty="0">
                <a:solidFill>
                  <a:srgbClr val="000000"/>
                </a:solidFill>
              </a:rPr>
              <a:t> and</a:t>
            </a:r>
            <a:r>
              <a:rPr sz="2000" spc="5" dirty="0">
                <a:solidFill>
                  <a:srgbClr val="000000"/>
                </a:solidFill>
              </a:rPr>
              <a:t> </a:t>
            </a:r>
            <a:r>
              <a:rPr sz="2000" dirty="0">
                <a:solidFill>
                  <a:srgbClr val="000000"/>
                </a:solidFill>
              </a:rPr>
              <a:t>throughput as</a:t>
            </a:r>
            <a:r>
              <a:rPr sz="2000" spc="5" dirty="0">
                <a:solidFill>
                  <a:srgbClr val="000000"/>
                </a:solidFill>
              </a:rPr>
              <a:t> </a:t>
            </a:r>
            <a:r>
              <a:rPr sz="2000" spc="-5" dirty="0">
                <a:solidFill>
                  <a:srgbClr val="000000"/>
                </a:solidFill>
              </a:rPr>
              <a:t>functions </a:t>
            </a:r>
            <a:r>
              <a:rPr sz="2000" dirty="0">
                <a:solidFill>
                  <a:srgbClr val="000000"/>
                </a:solidFill>
              </a:rPr>
              <a:t>of</a:t>
            </a:r>
            <a:r>
              <a:rPr sz="2000" spc="10" dirty="0">
                <a:solidFill>
                  <a:srgbClr val="000000"/>
                </a:solidFill>
              </a:rPr>
              <a:t> </a:t>
            </a:r>
            <a:r>
              <a:rPr sz="2000" spc="-5" dirty="0">
                <a:solidFill>
                  <a:srgbClr val="000000"/>
                </a:solidFill>
              </a:rPr>
              <a:t>load</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06119" y="2181860"/>
            <a:ext cx="7752080" cy="2935824"/>
          </a:xfrm>
          <a:prstGeom prst="rect">
            <a:avLst/>
          </a:prstGeom>
        </p:spPr>
      </p:pic>
      <p:sp>
        <p:nvSpPr>
          <p:cNvPr id="7" name="object 7"/>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24.7</a:t>
            </a:r>
            <a:endParaRPr sz="2400">
              <a:latin typeface="Times New Roman"/>
              <a:cs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18770" y="440690"/>
            <a:ext cx="6094730" cy="513080"/>
          </a:xfrm>
          <a:prstGeom prst="rect">
            <a:avLst/>
          </a:prstGeom>
        </p:spPr>
        <p:txBody>
          <a:bodyPr vert="horz" wrap="square" lIns="0" tIns="12700" rIns="0" bIns="0" rtlCol="0">
            <a:spAutoFit/>
          </a:bodyPr>
          <a:lstStyle/>
          <a:p>
            <a:pPr marL="12700">
              <a:lnSpc>
                <a:spcPct val="100000"/>
              </a:lnSpc>
              <a:spcBef>
                <a:spcPts val="100"/>
              </a:spcBef>
            </a:pPr>
            <a:r>
              <a:rPr sz="3200" i="0" spc="395" dirty="0">
                <a:solidFill>
                  <a:srgbClr val="000000"/>
                </a:solidFill>
                <a:latin typeface="Times New Roman"/>
                <a:cs typeface="Times New Roman"/>
              </a:rPr>
              <a:t>24-3</a:t>
            </a:r>
            <a:r>
              <a:rPr sz="3200" i="0" spc="-5" dirty="0">
                <a:solidFill>
                  <a:srgbClr val="000000"/>
                </a:solidFill>
                <a:latin typeface="Times New Roman"/>
                <a:cs typeface="Times New Roman"/>
              </a:rPr>
              <a:t> </a:t>
            </a:r>
            <a:r>
              <a:rPr sz="3200" i="0" spc="90" dirty="0">
                <a:solidFill>
                  <a:srgbClr val="000000"/>
                </a:solidFill>
                <a:latin typeface="Times New Roman"/>
                <a:cs typeface="Times New Roman"/>
              </a:rPr>
              <a:t>CONGESTIONCONTROL</a:t>
            </a:r>
            <a:endParaRPr sz="3200">
              <a:latin typeface="Times New Roman"/>
              <a:cs typeface="Times New Roman"/>
            </a:endParaRPr>
          </a:p>
        </p:txBody>
      </p:sp>
      <p:sp>
        <p:nvSpPr>
          <p:cNvPr id="6" name="object 6"/>
          <p:cNvSpPr/>
          <p:nvPr/>
        </p:nvSpPr>
        <p:spPr>
          <a:xfrm>
            <a:off x="287020" y="5245100"/>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153670" y="1372870"/>
            <a:ext cx="8070215" cy="4691380"/>
          </a:xfrm>
          <a:prstGeom prst="rect">
            <a:avLst/>
          </a:prstGeom>
        </p:spPr>
        <p:txBody>
          <a:bodyPr vert="horz" wrap="square" lIns="0" tIns="12700" rIns="0" bIns="0" rtlCol="0">
            <a:spAutoFit/>
          </a:bodyPr>
          <a:lstStyle/>
          <a:p>
            <a:pPr marL="12700" marR="5080" algn="just">
              <a:lnSpc>
                <a:spcPct val="100000"/>
              </a:lnSpc>
              <a:spcBef>
                <a:spcPts val="100"/>
              </a:spcBef>
            </a:pPr>
            <a:r>
              <a:rPr sz="2800" b="1" i="1" spc="-5" dirty="0">
                <a:latin typeface="Times New Roman"/>
                <a:cs typeface="Times New Roman"/>
              </a:rPr>
              <a:t>Congestion</a:t>
            </a:r>
            <a:r>
              <a:rPr sz="2800" b="1" i="1" dirty="0">
                <a:latin typeface="Times New Roman"/>
                <a:cs typeface="Times New Roman"/>
              </a:rPr>
              <a:t> </a:t>
            </a:r>
            <a:r>
              <a:rPr sz="2800" b="1" i="1" spc="-5" dirty="0">
                <a:latin typeface="Times New Roman"/>
                <a:cs typeface="Times New Roman"/>
              </a:rPr>
              <a:t>control</a:t>
            </a:r>
            <a:r>
              <a:rPr sz="2800" b="1" i="1" dirty="0">
                <a:latin typeface="Times New Roman"/>
                <a:cs typeface="Times New Roman"/>
              </a:rPr>
              <a:t> </a:t>
            </a:r>
            <a:r>
              <a:rPr sz="2800" b="1" i="1" spc="-5" dirty="0">
                <a:latin typeface="Times New Roman"/>
                <a:cs typeface="Times New Roman"/>
              </a:rPr>
              <a:t>refers</a:t>
            </a:r>
            <a:r>
              <a:rPr sz="2800" b="1" i="1" dirty="0">
                <a:latin typeface="Times New Roman"/>
                <a:cs typeface="Times New Roman"/>
              </a:rPr>
              <a:t> to</a:t>
            </a:r>
            <a:r>
              <a:rPr sz="2800" b="1" i="1" spc="5" dirty="0">
                <a:latin typeface="Times New Roman"/>
                <a:cs typeface="Times New Roman"/>
              </a:rPr>
              <a:t> </a:t>
            </a:r>
            <a:r>
              <a:rPr sz="2800" b="1" i="1" spc="-5" dirty="0">
                <a:latin typeface="Times New Roman"/>
                <a:cs typeface="Times New Roman"/>
              </a:rPr>
              <a:t>techniques</a:t>
            </a:r>
            <a:r>
              <a:rPr sz="2800" b="1" i="1" dirty="0">
                <a:latin typeface="Times New Roman"/>
                <a:cs typeface="Times New Roman"/>
              </a:rPr>
              <a:t> and </a:t>
            </a:r>
            <a:r>
              <a:rPr sz="2800" b="1" i="1" spc="5" dirty="0">
                <a:latin typeface="Times New Roman"/>
                <a:cs typeface="Times New Roman"/>
              </a:rPr>
              <a:t> </a:t>
            </a:r>
            <a:r>
              <a:rPr sz="2800" b="1" i="1" spc="-5" dirty="0">
                <a:latin typeface="Times New Roman"/>
                <a:cs typeface="Times New Roman"/>
              </a:rPr>
              <a:t>mechanisms that </a:t>
            </a:r>
            <a:r>
              <a:rPr sz="2800" b="1" i="1" dirty="0">
                <a:latin typeface="Times New Roman"/>
                <a:cs typeface="Times New Roman"/>
              </a:rPr>
              <a:t>can </a:t>
            </a:r>
            <a:r>
              <a:rPr sz="2800" b="1" i="1" spc="-5" dirty="0">
                <a:latin typeface="Times New Roman"/>
                <a:cs typeface="Times New Roman"/>
              </a:rPr>
              <a:t>either prevent congestion, before </a:t>
            </a:r>
            <a:r>
              <a:rPr sz="2800" b="1" i="1" spc="-685" dirty="0">
                <a:latin typeface="Times New Roman"/>
                <a:cs typeface="Times New Roman"/>
              </a:rPr>
              <a:t> </a:t>
            </a:r>
            <a:r>
              <a:rPr sz="2800" b="1" i="1" dirty="0">
                <a:latin typeface="Times New Roman"/>
                <a:cs typeface="Times New Roman"/>
              </a:rPr>
              <a:t>it</a:t>
            </a:r>
            <a:r>
              <a:rPr sz="2800" b="1" i="1" spc="5" dirty="0">
                <a:latin typeface="Times New Roman"/>
                <a:cs typeface="Times New Roman"/>
              </a:rPr>
              <a:t> </a:t>
            </a:r>
            <a:r>
              <a:rPr sz="2800" b="1" i="1" dirty="0">
                <a:latin typeface="Times New Roman"/>
                <a:cs typeface="Times New Roman"/>
              </a:rPr>
              <a:t>happens,</a:t>
            </a:r>
            <a:r>
              <a:rPr sz="2800" b="1" i="1" spc="5" dirty="0">
                <a:latin typeface="Times New Roman"/>
                <a:cs typeface="Times New Roman"/>
              </a:rPr>
              <a:t> </a:t>
            </a:r>
            <a:r>
              <a:rPr sz="2800" b="1" i="1" dirty="0">
                <a:latin typeface="Times New Roman"/>
                <a:cs typeface="Times New Roman"/>
              </a:rPr>
              <a:t>or</a:t>
            </a:r>
            <a:r>
              <a:rPr sz="2800" b="1" i="1" spc="5" dirty="0">
                <a:latin typeface="Times New Roman"/>
                <a:cs typeface="Times New Roman"/>
              </a:rPr>
              <a:t> </a:t>
            </a:r>
            <a:r>
              <a:rPr sz="2800" b="1" i="1" spc="-5" dirty="0">
                <a:latin typeface="Times New Roman"/>
                <a:cs typeface="Times New Roman"/>
              </a:rPr>
              <a:t>remove</a:t>
            </a:r>
            <a:r>
              <a:rPr sz="2800" b="1" i="1" dirty="0">
                <a:latin typeface="Times New Roman"/>
                <a:cs typeface="Times New Roman"/>
              </a:rPr>
              <a:t> </a:t>
            </a:r>
            <a:r>
              <a:rPr sz="2800" b="1" i="1" spc="-5" dirty="0">
                <a:latin typeface="Times New Roman"/>
                <a:cs typeface="Times New Roman"/>
              </a:rPr>
              <a:t>congestion,</a:t>
            </a:r>
            <a:r>
              <a:rPr sz="2800" b="1" i="1" dirty="0">
                <a:latin typeface="Times New Roman"/>
                <a:cs typeface="Times New Roman"/>
              </a:rPr>
              <a:t> after</a:t>
            </a:r>
            <a:r>
              <a:rPr sz="2800" b="1" i="1" spc="5" dirty="0">
                <a:latin typeface="Times New Roman"/>
                <a:cs typeface="Times New Roman"/>
              </a:rPr>
              <a:t> </a:t>
            </a:r>
            <a:r>
              <a:rPr sz="2800" b="1" i="1" dirty="0">
                <a:latin typeface="Times New Roman"/>
                <a:cs typeface="Times New Roman"/>
              </a:rPr>
              <a:t>it</a:t>
            </a:r>
            <a:r>
              <a:rPr sz="2800" b="1" i="1" spc="5" dirty="0">
                <a:latin typeface="Times New Roman"/>
                <a:cs typeface="Times New Roman"/>
              </a:rPr>
              <a:t> </a:t>
            </a:r>
            <a:r>
              <a:rPr sz="2800" b="1" i="1" spc="-5" dirty="0">
                <a:latin typeface="Times New Roman"/>
                <a:cs typeface="Times New Roman"/>
              </a:rPr>
              <a:t>has </a:t>
            </a:r>
            <a:r>
              <a:rPr sz="2800" b="1" i="1" dirty="0">
                <a:latin typeface="Times New Roman"/>
                <a:cs typeface="Times New Roman"/>
              </a:rPr>
              <a:t> </a:t>
            </a:r>
            <a:r>
              <a:rPr sz="2800" b="1" i="1" spc="-5" dirty="0">
                <a:latin typeface="Times New Roman"/>
                <a:cs typeface="Times New Roman"/>
              </a:rPr>
              <a:t>happened.</a:t>
            </a:r>
            <a:r>
              <a:rPr sz="2800" b="1" i="1"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 </a:t>
            </a:r>
            <a:r>
              <a:rPr sz="2800" b="1" i="1" spc="-5" dirty="0">
                <a:latin typeface="Times New Roman"/>
                <a:cs typeface="Times New Roman"/>
              </a:rPr>
              <a:t>general,</a:t>
            </a:r>
            <a:r>
              <a:rPr sz="2800" b="1" i="1" dirty="0">
                <a:latin typeface="Times New Roman"/>
                <a:cs typeface="Times New Roman"/>
              </a:rPr>
              <a:t> </a:t>
            </a:r>
            <a:r>
              <a:rPr sz="2800" b="1" i="1" spc="-5" dirty="0">
                <a:latin typeface="Times New Roman"/>
                <a:cs typeface="Times New Roman"/>
              </a:rPr>
              <a:t>we</a:t>
            </a:r>
            <a:r>
              <a:rPr sz="2800" b="1" i="1" dirty="0">
                <a:latin typeface="Times New Roman"/>
                <a:cs typeface="Times New Roman"/>
              </a:rPr>
              <a:t> can</a:t>
            </a:r>
            <a:r>
              <a:rPr sz="2800" b="1" i="1" spc="5" dirty="0">
                <a:latin typeface="Times New Roman"/>
                <a:cs typeface="Times New Roman"/>
              </a:rPr>
              <a:t> </a:t>
            </a:r>
            <a:r>
              <a:rPr sz="2800" b="1" i="1" spc="-5" dirty="0">
                <a:latin typeface="Times New Roman"/>
                <a:cs typeface="Times New Roman"/>
              </a:rPr>
              <a:t>divide</a:t>
            </a:r>
            <a:r>
              <a:rPr sz="2800" b="1" i="1" spc="695" dirty="0">
                <a:latin typeface="Times New Roman"/>
                <a:cs typeface="Times New Roman"/>
              </a:rPr>
              <a:t> </a:t>
            </a:r>
            <a:r>
              <a:rPr sz="2800" b="1" i="1" spc="-5" dirty="0">
                <a:latin typeface="Times New Roman"/>
                <a:cs typeface="Times New Roman"/>
              </a:rPr>
              <a:t>congestion </a:t>
            </a:r>
            <a:r>
              <a:rPr sz="2800" b="1" i="1" spc="-685" dirty="0">
                <a:latin typeface="Times New Roman"/>
                <a:cs typeface="Times New Roman"/>
              </a:rPr>
              <a:t> </a:t>
            </a:r>
            <a:r>
              <a:rPr sz="2800" b="1" i="1" spc="-5" dirty="0">
                <a:latin typeface="Times New Roman"/>
                <a:cs typeface="Times New Roman"/>
              </a:rPr>
              <a:t>control </a:t>
            </a:r>
            <a:r>
              <a:rPr sz="2800" b="1" i="1" spc="-10" dirty="0">
                <a:latin typeface="Times New Roman"/>
                <a:cs typeface="Times New Roman"/>
              </a:rPr>
              <a:t>mechanisms </a:t>
            </a:r>
            <a:r>
              <a:rPr sz="2800" b="1" i="1" spc="-5" dirty="0">
                <a:latin typeface="Times New Roman"/>
                <a:cs typeface="Times New Roman"/>
              </a:rPr>
              <a:t>into two </a:t>
            </a:r>
            <a:r>
              <a:rPr sz="2800" b="1" i="1" dirty="0">
                <a:latin typeface="Times New Roman"/>
                <a:cs typeface="Times New Roman"/>
              </a:rPr>
              <a:t>broad </a:t>
            </a:r>
            <a:r>
              <a:rPr sz="2800" b="1" i="1" spc="-5" dirty="0">
                <a:latin typeface="Times New Roman"/>
                <a:cs typeface="Times New Roman"/>
              </a:rPr>
              <a:t>categories: </a:t>
            </a:r>
            <a:r>
              <a:rPr sz="2800" b="1" i="1" dirty="0">
                <a:latin typeface="Times New Roman"/>
                <a:cs typeface="Times New Roman"/>
              </a:rPr>
              <a:t>open- </a:t>
            </a:r>
            <a:r>
              <a:rPr sz="2800" b="1" i="1" spc="5" dirty="0">
                <a:latin typeface="Times New Roman"/>
                <a:cs typeface="Times New Roman"/>
              </a:rPr>
              <a:t> </a:t>
            </a:r>
            <a:r>
              <a:rPr sz="2800" b="1" i="1" dirty="0">
                <a:latin typeface="Times New Roman"/>
                <a:cs typeface="Times New Roman"/>
              </a:rPr>
              <a:t>loop </a:t>
            </a:r>
            <a:r>
              <a:rPr sz="2800" b="1" i="1" spc="-5" dirty="0">
                <a:latin typeface="Times New Roman"/>
                <a:cs typeface="Times New Roman"/>
              </a:rPr>
              <a:t>congestion control (prevention) </a:t>
            </a:r>
            <a:r>
              <a:rPr sz="2800" b="1" i="1" dirty="0">
                <a:latin typeface="Times New Roman"/>
                <a:cs typeface="Times New Roman"/>
              </a:rPr>
              <a:t>and </a:t>
            </a:r>
            <a:r>
              <a:rPr sz="2800" b="1" i="1" spc="-5" dirty="0">
                <a:latin typeface="Times New Roman"/>
                <a:cs typeface="Times New Roman"/>
              </a:rPr>
              <a:t>closed-loop </a:t>
            </a:r>
            <a:r>
              <a:rPr sz="2800" b="1" i="1" dirty="0">
                <a:latin typeface="Times New Roman"/>
                <a:cs typeface="Times New Roman"/>
              </a:rPr>
              <a:t> </a:t>
            </a:r>
            <a:r>
              <a:rPr sz="2800" b="1" i="1" spc="-5" dirty="0">
                <a:latin typeface="Times New Roman"/>
                <a:cs typeface="Times New Roman"/>
              </a:rPr>
              <a:t>congestion</a:t>
            </a:r>
            <a:r>
              <a:rPr sz="2800" b="1" i="1" spc="-20" dirty="0">
                <a:latin typeface="Times New Roman"/>
                <a:cs typeface="Times New Roman"/>
              </a:rPr>
              <a:t> </a:t>
            </a:r>
            <a:r>
              <a:rPr sz="2800" b="1" i="1" spc="-5" dirty="0">
                <a:latin typeface="Times New Roman"/>
                <a:cs typeface="Times New Roman"/>
              </a:rPr>
              <a:t>control</a:t>
            </a:r>
            <a:r>
              <a:rPr sz="2800" b="1" i="1" spc="-15" dirty="0">
                <a:latin typeface="Times New Roman"/>
                <a:cs typeface="Times New Roman"/>
              </a:rPr>
              <a:t> </a:t>
            </a:r>
            <a:r>
              <a:rPr sz="2800" b="1" i="1" spc="-5" dirty="0">
                <a:latin typeface="Times New Roman"/>
                <a:cs typeface="Times New Roman"/>
              </a:rPr>
              <a:t>(removal).</a:t>
            </a:r>
            <a:endParaRPr sz="2800">
              <a:latin typeface="Times New Roman"/>
              <a:cs typeface="Times New Roman"/>
            </a:endParaRPr>
          </a:p>
          <a:p>
            <a:pPr>
              <a:lnSpc>
                <a:spcPct val="100000"/>
              </a:lnSpc>
              <a:spcBef>
                <a:spcPts val="5"/>
              </a:spcBef>
            </a:pPr>
            <a:endParaRPr sz="3050">
              <a:latin typeface="Times New Roman"/>
              <a:cs typeface="Times New Roman"/>
            </a:endParaRPr>
          </a:p>
          <a:p>
            <a:pPr marL="87630" marR="3299460" indent="30480">
              <a:lnSpc>
                <a:spcPct val="105800"/>
              </a:lnSpc>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 </a:t>
            </a:r>
            <a:r>
              <a:rPr sz="2800" b="1" i="1" spc="-685" dirty="0">
                <a:solidFill>
                  <a:srgbClr val="FF0000"/>
                </a:solidFill>
                <a:latin typeface="Times New Roman"/>
                <a:cs typeface="Times New Roman"/>
              </a:rPr>
              <a:t> </a:t>
            </a:r>
            <a:r>
              <a:rPr sz="2400" b="1" spc="-5" dirty="0">
                <a:solidFill>
                  <a:srgbClr val="0033CC"/>
                </a:solidFill>
                <a:latin typeface="Times New Roman"/>
                <a:cs typeface="Times New Roman"/>
              </a:rPr>
              <a:t>Open-Loop Congestion </a:t>
            </a:r>
            <a:r>
              <a:rPr sz="2400" b="1" spc="-10" dirty="0">
                <a:solidFill>
                  <a:srgbClr val="0033CC"/>
                </a:solidFill>
                <a:latin typeface="Times New Roman"/>
                <a:cs typeface="Times New Roman"/>
              </a:rPr>
              <a:t>Control </a:t>
            </a:r>
            <a:r>
              <a:rPr sz="2400" b="1" spc="-5" dirty="0">
                <a:solidFill>
                  <a:srgbClr val="0033CC"/>
                </a:solidFill>
                <a:latin typeface="Times New Roman"/>
                <a:cs typeface="Times New Roman"/>
              </a:rPr>
              <a:t> Closed-Loop</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Congestion </a:t>
            </a:r>
            <a:r>
              <a:rPr sz="2400" b="1" spc="-10" dirty="0">
                <a:solidFill>
                  <a:srgbClr val="0033CC"/>
                </a:solidFill>
                <a:latin typeface="Times New Roman"/>
                <a:cs typeface="Times New Roman"/>
              </a:rPr>
              <a:t>Control</a:t>
            </a:r>
            <a:endParaRPr sz="2400">
              <a:latin typeface="Times New Roman"/>
              <a:cs typeface="Times New Roman"/>
            </a:endParaRPr>
          </a:p>
        </p:txBody>
      </p:sp>
      <p:sp>
        <p:nvSpPr>
          <p:cNvPr id="8" name="object 8"/>
          <p:cNvSpPr/>
          <p:nvPr/>
        </p:nvSpPr>
        <p:spPr>
          <a:xfrm>
            <a:off x="271779" y="5229859"/>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24.8</a:t>
            </a:r>
            <a:endParaRPr sz="2400">
              <a:latin typeface="Times New Roman"/>
              <a:cs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8459" y="796290"/>
            <a:ext cx="4768850"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24.5	</a:t>
            </a:r>
            <a:r>
              <a:rPr sz="2000" spc="-5" dirty="0">
                <a:solidFill>
                  <a:srgbClr val="000000"/>
                </a:solidFill>
              </a:rPr>
              <a:t>Congestion</a:t>
            </a:r>
            <a:r>
              <a:rPr sz="2000" spc="5" dirty="0">
                <a:solidFill>
                  <a:srgbClr val="000000"/>
                </a:solidFill>
              </a:rPr>
              <a:t> </a:t>
            </a:r>
            <a:r>
              <a:rPr sz="2000" spc="-5" dirty="0">
                <a:solidFill>
                  <a:srgbClr val="000000"/>
                </a:solidFill>
              </a:rPr>
              <a:t>control</a:t>
            </a:r>
            <a:r>
              <a:rPr sz="2000" dirty="0">
                <a:solidFill>
                  <a:srgbClr val="000000"/>
                </a:solidFill>
              </a:rPr>
              <a:t> </a:t>
            </a:r>
            <a:r>
              <a:rPr sz="2000" spc="-5" dirty="0">
                <a:solidFill>
                  <a:srgbClr val="000000"/>
                </a:solidFill>
              </a:rPr>
              <a:t>categories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143000" y="1905000"/>
            <a:ext cx="6754806" cy="3431378"/>
          </a:xfrm>
          <a:prstGeom prst="rect">
            <a:avLst/>
          </a:prstGeom>
        </p:spPr>
      </p:pic>
      <p:sp>
        <p:nvSpPr>
          <p:cNvPr id="7" name="object 7"/>
          <p:cNvSpPr txBox="1"/>
          <p:nvPr/>
        </p:nvSpPr>
        <p:spPr>
          <a:xfrm>
            <a:off x="77469"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24.9</a:t>
            </a:r>
            <a:endParaRPr sz="2400">
              <a:latin typeface="Times New Roman"/>
              <a:cs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3379" y="796290"/>
            <a:ext cx="6649720"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24.6	</a:t>
            </a:r>
            <a:r>
              <a:rPr sz="2000" spc="-5" dirty="0">
                <a:solidFill>
                  <a:srgbClr val="000000"/>
                </a:solidFill>
              </a:rPr>
              <a:t>Backpressure</a:t>
            </a:r>
            <a:r>
              <a:rPr sz="2000" spc="15" dirty="0">
                <a:solidFill>
                  <a:srgbClr val="000000"/>
                </a:solidFill>
              </a:rPr>
              <a:t> </a:t>
            </a:r>
            <a:r>
              <a:rPr sz="2000" spc="-5" dirty="0">
                <a:solidFill>
                  <a:srgbClr val="000000"/>
                </a:solidFill>
              </a:rPr>
              <a:t>method</a:t>
            </a:r>
            <a:r>
              <a:rPr sz="2000" spc="15" dirty="0">
                <a:solidFill>
                  <a:srgbClr val="000000"/>
                </a:solidFill>
              </a:rPr>
              <a:t> </a:t>
            </a:r>
            <a:r>
              <a:rPr sz="2000" dirty="0">
                <a:solidFill>
                  <a:srgbClr val="000000"/>
                </a:solidFill>
              </a:rPr>
              <a:t>for</a:t>
            </a:r>
            <a:r>
              <a:rPr sz="2000" spc="5" dirty="0">
                <a:solidFill>
                  <a:srgbClr val="000000"/>
                </a:solidFill>
              </a:rPr>
              <a:t> </a:t>
            </a:r>
            <a:r>
              <a:rPr sz="2000" spc="-5" dirty="0">
                <a:solidFill>
                  <a:srgbClr val="000000"/>
                </a:solidFill>
              </a:rPr>
              <a:t>alleviating</a:t>
            </a:r>
            <a:r>
              <a:rPr sz="2000" spc="25" dirty="0">
                <a:solidFill>
                  <a:srgbClr val="000000"/>
                </a:solidFill>
              </a:rPr>
              <a:t> </a:t>
            </a:r>
            <a:r>
              <a:rPr sz="2000" spc="-5" dirty="0">
                <a:solidFill>
                  <a:srgbClr val="000000"/>
                </a:solidFill>
              </a:rPr>
              <a:t>congestion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34950" y="2994114"/>
            <a:ext cx="8511447" cy="1305426"/>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24.10</a:t>
            </a:r>
            <a:endParaRPr sz="2400">
              <a:latin typeface="Times New Roman"/>
              <a:cs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3540" y="796290"/>
            <a:ext cx="3067050"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5"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24.7	</a:t>
            </a:r>
            <a:r>
              <a:rPr sz="2000" dirty="0">
                <a:solidFill>
                  <a:srgbClr val="000000"/>
                </a:solidFill>
              </a:rPr>
              <a:t>Choke</a:t>
            </a:r>
            <a:r>
              <a:rPr sz="2000" spc="-80" dirty="0">
                <a:solidFill>
                  <a:srgbClr val="000000"/>
                </a:solidFill>
              </a:rPr>
              <a:t> </a:t>
            </a:r>
            <a:r>
              <a:rPr sz="2000" dirty="0">
                <a:solidFill>
                  <a:srgbClr val="000000"/>
                </a:solidFill>
              </a:rPr>
              <a:t>packet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11150" y="2332450"/>
            <a:ext cx="8511447" cy="2265528"/>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24.11</a:t>
            </a:r>
            <a:endParaRPr sz="2400">
              <a:latin typeface="Times New Roman"/>
              <a:cs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22579" y="440690"/>
            <a:ext cx="5646420"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24-5</a:t>
            </a:r>
            <a:r>
              <a:rPr sz="3200" i="0" spc="-70" dirty="0">
                <a:solidFill>
                  <a:srgbClr val="000000"/>
                </a:solidFill>
                <a:latin typeface="Times New Roman"/>
                <a:cs typeface="Times New Roman"/>
              </a:rPr>
              <a:t> </a:t>
            </a:r>
            <a:r>
              <a:rPr sz="3200" i="0" spc="145" dirty="0">
                <a:solidFill>
                  <a:srgbClr val="000000"/>
                </a:solidFill>
                <a:latin typeface="Times New Roman"/>
                <a:cs typeface="Times New Roman"/>
              </a:rPr>
              <a:t>QUALITYOFSERVICE</a:t>
            </a:r>
            <a:endParaRPr sz="3200">
              <a:latin typeface="Times New Roman"/>
              <a:cs typeface="Times New Roman"/>
            </a:endParaRPr>
          </a:p>
        </p:txBody>
      </p:sp>
      <p:sp>
        <p:nvSpPr>
          <p:cNvPr id="6" name="object 6"/>
          <p:cNvSpPr txBox="1"/>
          <p:nvPr/>
        </p:nvSpPr>
        <p:spPr>
          <a:xfrm>
            <a:off x="382270" y="1421129"/>
            <a:ext cx="8068309" cy="1732280"/>
          </a:xfrm>
          <a:prstGeom prst="rect">
            <a:avLst/>
          </a:prstGeom>
        </p:spPr>
        <p:txBody>
          <a:bodyPr vert="horz" wrap="square" lIns="0" tIns="12700" rIns="0" bIns="0" rtlCol="0">
            <a:spAutoFit/>
          </a:bodyPr>
          <a:lstStyle/>
          <a:p>
            <a:pPr marL="12700" marR="5080" algn="just">
              <a:lnSpc>
                <a:spcPct val="100000"/>
              </a:lnSpc>
              <a:spcBef>
                <a:spcPts val="100"/>
              </a:spcBef>
            </a:pPr>
            <a:r>
              <a:rPr sz="2800" b="1" i="1" spc="-5" dirty="0">
                <a:latin typeface="Times New Roman"/>
                <a:cs typeface="Times New Roman"/>
              </a:rPr>
              <a:t>Quality </a:t>
            </a:r>
            <a:r>
              <a:rPr sz="2800" b="1" i="1" dirty="0">
                <a:latin typeface="Times New Roman"/>
                <a:cs typeface="Times New Roman"/>
              </a:rPr>
              <a:t>of </a:t>
            </a:r>
            <a:r>
              <a:rPr sz="2800" b="1" i="1" spc="-5" dirty="0">
                <a:latin typeface="Times New Roman"/>
                <a:cs typeface="Times New Roman"/>
              </a:rPr>
              <a:t>service </a:t>
            </a:r>
            <a:r>
              <a:rPr sz="2800" b="1" i="1" dirty="0">
                <a:latin typeface="Times New Roman"/>
                <a:cs typeface="Times New Roman"/>
              </a:rPr>
              <a:t>(QoS) is an </a:t>
            </a:r>
            <a:r>
              <a:rPr sz="2800" b="1" i="1" spc="-5" dirty="0">
                <a:latin typeface="Times New Roman"/>
                <a:cs typeface="Times New Roman"/>
              </a:rPr>
              <a:t>internetworking issue </a:t>
            </a:r>
            <a:r>
              <a:rPr sz="2800" b="1" i="1" dirty="0">
                <a:latin typeface="Times New Roman"/>
                <a:cs typeface="Times New Roman"/>
              </a:rPr>
              <a:t> </a:t>
            </a:r>
            <a:r>
              <a:rPr sz="2800" b="1" i="1" spc="-5" dirty="0">
                <a:latin typeface="Times New Roman"/>
                <a:cs typeface="Times New Roman"/>
              </a:rPr>
              <a:t>that has been discussed more </a:t>
            </a:r>
            <a:r>
              <a:rPr sz="2800" b="1" i="1" dirty="0">
                <a:latin typeface="Times New Roman"/>
                <a:cs typeface="Times New Roman"/>
              </a:rPr>
              <a:t>than </a:t>
            </a:r>
            <a:r>
              <a:rPr sz="2800" b="1" i="1" spc="-5" dirty="0">
                <a:latin typeface="Times New Roman"/>
                <a:cs typeface="Times New Roman"/>
              </a:rPr>
              <a:t>defined. </a:t>
            </a:r>
            <a:r>
              <a:rPr sz="2800" b="1" i="1" spc="-110" dirty="0">
                <a:latin typeface="Times New Roman"/>
                <a:cs typeface="Times New Roman"/>
              </a:rPr>
              <a:t>We</a:t>
            </a:r>
            <a:r>
              <a:rPr sz="2800" b="1" i="1" spc="-105" dirty="0">
                <a:latin typeface="Times New Roman"/>
                <a:cs typeface="Times New Roman"/>
              </a:rPr>
              <a:t> </a:t>
            </a:r>
            <a:r>
              <a:rPr sz="2800" b="1" i="1" dirty="0">
                <a:latin typeface="Times New Roman"/>
                <a:cs typeface="Times New Roman"/>
              </a:rPr>
              <a:t>can </a:t>
            </a:r>
            <a:r>
              <a:rPr sz="2800" b="1" i="1" spc="5" dirty="0">
                <a:latin typeface="Times New Roman"/>
                <a:cs typeface="Times New Roman"/>
              </a:rPr>
              <a:t> </a:t>
            </a:r>
            <a:r>
              <a:rPr sz="2800" b="1" i="1" spc="-5" dirty="0">
                <a:latin typeface="Times New Roman"/>
                <a:cs typeface="Times New Roman"/>
              </a:rPr>
              <a:t>informally</a:t>
            </a:r>
            <a:r>
              <a:rPr sz="2800" b="1" i="1" dirty="0">
                <a:latin typeface="Times New Roman"/>
                <a:cs typeface="Times New Roman"/>
              </a:rPr>
              <a:t> </a:t>
            </a:r>
            <a:r>
              <a:rPr sz="2800" b="1" i="1" spc="-5" dirty="0">
                <a:latin typeface="Times New Roman"/>
                <a:cs typeface="Times New Roman"/>
              </a:rPr>
              <a:t>define</a:t>
            </a:r>
            <a:r>
              <a:rPr sz="2800" b="1" i="1" dirty="0">
                <a:latin typeface="Times New Roman"/>
                <a:cs typeface="Times New Roman"/>
              </a:rPr>
              <a:t> </a:t>
            </a:r>
            <a:r>
              <a:rPr sz="2800" b="1" i="1" spc="-5" dirty="0">
                <a:latin typeface="Times New Roman"/>
                <a:cs typeface="Times New Roman"/>
              </a:rPr>
              <a:t>quality</a:t>
            </a:r>
            <a:r>
              <a:rPr sz="2800" b="1" i="1" dirty="0">
                <a:latin typeface="Times New Roman"/>
                <a:cs typeface="Times New Roman"/>
              </a:rPr>
              <a:t> of</a:t>
            </a:r>
            <a:r>
              <a:rPr sz="2800" b="1" i="1" spc="5" dirty="0">
                <a:latin typeface="Times New Roman"/>
                <a:cs typeface="Times New Roman"/>
              </a:rPr>
              <a:t> </a:t>
            </a:r>
            <a:r>
              <a:rPr sz="2800" b="1" i="1" spc="-5" dirty="0">
                <a:latin typeface="Times New Roman"/>
                <a:cs typeface="Times New Roman"/>
              </a:rPr>
              <a:t>service</a:t>
            </a:r>
            <a:r>
              <a:rPr sz="2800" b="1" i="1" dirty="0">
                <a:latin typeface="Times New Roman"/>
                <a:cs typeface="Times New Roman"/>
              </a:rPr>
              <a:t> as</a:t>
            </a:r>
            <a:r>
              <a:rPr sz="2800" b="1" i="1" spc="5" dirty="0">
                <a:latin typeface="Times New Roman"/>
                <a:cs typeface="Times New Roman"/>
              </a:rPr>
              <a:t> </a:t>
            </a:r>
            <a:r>
              <a:rPr sz="2800" b="1" i="1" spc="-5" dirty="0">
                <a:latin typeface="Times New Roman"/>
                <a:cs typeface="Times New Roman"/>
              </a:rPr>
              <a:t>something</a:t>
            </a:r>
            <a:r>
              <a:rPr sz="2800" b="1" i="1" spc="690" dirty="0">
                <a:latin typeface="Times New Roman"/>
                <a:cs typeface="Times New Roman"/>
              </a:rPr>
              <a:t> </a:t>
            </a:r>
            <a:r>
              <a:rPr sz="2800" b="1" i="1" dirty="0">
                <a:latin typeface="Times New Roman"/>
                <a:cs typeface="Times New Roman"/>
              </a:rPr>
              <a:t>a </a:t>
            </a:r>
            <a:r>
              <a:rPr sz="2800" b="1" i="1" spc="-685" dirty="0">
                <a:latin typeface="Times New Roman"/>
                <a:cs typeface="Times New Roman"/>
              </a:rPr>
              <a:t> </a:t>
            </a:r>
            <a:r>
              <a:rPr sz="2800" b="1" i="1" dirty="0">
                <a:latin typeface="Times New Roman"/>
                <a:cs typeface="Times New Roman"/>
              </a:rPr>
              <a:t>flow</a:t>
            </a:r>
            <a:r>
              <a:rPr sz="2800" b="1" i="1" spc="-25" dirty="0">
                <a:latin typeface="Times New Roman"/>
                <a:cs typeface="Times New Roman"/>
              </a:rPr>
              <a:t> </a:t>
            </a:r>
            <a:r>
              <a:rPr sz="2800" b="1" i="1" spc="-5" dirty="0">
                <a:latin typeface="Times New Roman"/>
                <a:cs typeface="Times New Roman"/>
              </a:rPr>
              <a:t>seeks </a:t>
            </a:r>
            <a:r>
              <a:rPr sz="2800" b="1" i="1" dirty="0">
                <a:latin typeface="Times New Roman"/>
                <a:cs typeface="Times New Roman"/>
              </a:rPr>
              <a:t>to</a:t>
            </a:r>
            <a:r>
              <a:rPr sz="2800" b="1" i="1" spc="-5" dirty="0">
                <a:latin typeface="Times New Roman"/>
                <a:cs typeface="Times New Roman"/>
              </a:rPr>
              <a:t> attain.</a:t>
            </a:r>
            <a:endParaRPr sz="2800">
              <a:latin typeface="Times New Roman"/>
              <a:cs typeface="Times New Roman"/>
            </a:endParaRPr>
          </a:p>
        </p:txBody>
      </p:sp>
      <p:sp>
        <p:nvSpPr>
          <p:cNvPr id="7" name="object 7"/>
          <p:cNvSpPr/>
          <p:nvPr/>
        </p:nvSpPr>
        <p:spPr>
          <a:xfrm>
            <a:off x="287020" y="46520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8" name="object 8"/>
          <p:cNvSpPr txBox="1"/>
          <p:nvPr/>
        </p:nvSpPr>
        <p:spPr>
          <a:xfrm>
            <a:off x="228600" y="4180204"/>
            <a:ext cx="4700905" cy="1290955"/>
          </a:xfrm>
          <a:prstGeom prst="rect">
            <a:avLst/>
          </a:prstGeom>
        </p:spPr>
        <p:txBody>
          <a:bodyPr vert="horz" wrap="square" lIns="0" tIns="70485" rIns="0" bIns="0" rtlCol="0">
            <a:spAutoFit/>
          </a:bodyPr>
          <a:lstStyle/>
          <a:p>
            <a:pPr marL="42545">
              <a:lnSpc>
                <a:spcPct val="100000"/>
              </a:lnSpc>
              <a:spcBef>
                <a:spcPts val="555"/>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1976755">
              <a:lnSpc>
                <a:spcPct val="100000"/>
              </a:lnSpc>
              <a:spcBef>
                <a:spcPts val="390"/>
              </a:spcBef>
            </a:pPr>
            <a:r>
              <a:rPr sz="2400" b="1" dirty="0">
                <a:solidFill>
                  <a:srgbClr val="0033CC"/>
                </a:solidFill>
                <a:latin typeface="Times New Roman"/>
                <a:cs typeface="Times New Roman"/>
              </a:rPr>
              <a:t>Flow </a:t>
            </a:r>
            <a:r>
              <a:rPr sz="2400" b="1" spc="-5" dirty="0">
                <a:solidFill>
                  <a:srgbClr val="0033CC"/>
                </a:solidFill>
                <a:latin typeface="Times New Roman"/>
                <a:cs typeface="Times New Roman"/>
              </a:rPr>
              <a:t>Characteristics </a:t>
            </a:r>
            <a:r>
              <a:rPr sz="2400" b="1" spc="-590" dirty="0">
                <a:solidFill>
                  <a:srgbClr val="0033CC"/>
                </a:solidFill>
                <a:latin typeface="Times New Roman"/>
                <a:cs typeface="Times New Roman"/>
              </a:rPr>
              <a:t> </a:t>
            </a:r>
            <a:r>
              <a:rPr sz="2400" b="1" dirty="0">
                <a:solidFill>
                  <a:srgbClr val="0033CC"/>
                </a:solidFill>
                <a:latin typeface="Times New Roman"/>
                <a:cs typeface="Times New Roman"/>
              </a:rPr>
              <a:t>Flow</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Classes</a:t>
            </a:r>
            <a:endParaRPr sz="2400">
              <a:latin typeface="Times New Roman"/>
              <a:cs typeface="Times New Roman"/>
            </a:endParaRPr>
          </a:p>
        </p:txBody>
      </p:sp>
      <p:sp>
        <p:nvSpPr>
          <p:cNvPr id="9" name="object 9"/>
          <p:cNvSpPr/>
          <p:nvPr/>
        </p:nvSpPr>
        <p:spPr>
          <a:xfrm>
            <a:off x="271779" y="46367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10" name="object 10"/>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24.23</a:t>
            </a:r>
            <a:endParaRPr sz="2400">
              <a:latin typeface="Times New Roman"/>
              <a:cs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92112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24.15	</a:t>
            </a:r>
            <a:r>
              <a:rPr sz="2000" spc="-5" dirty="0">
                <a:solidFill>
                  <a:srgbClr val="000000"/>
                </a:solidFill>
              </a:rPr>
              <a:t>Flow</a:t>
            </a:r>
            <a:r>
              <a:rPr sz="2000" spc="-55" dirty="0">
                <a:solidFill>
                  <a:srgbClr val="000000"/>
                </a:solidFill>
              </a:rPr>
              <a:t> </a:t>
            </a:r>
            <a:r>
              <a:rPr sz="2000" spc="-5" dirty="0">
                <a:solidFill>
                  <a:srgbClr val="000000"/>
                </a:solidFill>
              </a:rPr>
              <a:t>characteristics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143000" y="2661920"/>
            <a:ext cx="6078220" cy="152907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24.24</a:t>
            </a:r>
            <a:endParaRPr sz="2400">
              <a:latin typeface="Times New Roman"/>
              <a:cs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18770" y="440690"/>
            <a:ext cx="7539990"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24-6</a:t>
            </a:r>
            <a:r>
              <a:rPr sz="3200" i="0" spc="-65" dirty="0">
                <a:solidFill>
                  <a:srgbClr val="000000"/>
                </a:solidFill>
                <a:latin typeface="Times New Roman"/>
                <a:cs typeface="Times New Roman"/>
              </a:rPr>
              <a:t> </a:t>
            </a:r>
            <a:r>
              <a:rPr sz="3200" i="0" spc="160" dirty="0">
                <a:solidFill>
                  <a:srgbClr val="000000"/>
                </a:solidFill>
                <a:latin typeface="Times New Roman"/>
                <a:cs typeface="Times New Roman"/>
              </a:rPr>
              <a:t>TECHNIQUESTOIMPROVEQoS</a:t>
            </a:r>
            <a:endParaRPr sz="3200">
              <a:latin typeface="Times New Roman"/>
              <a:cs typeface="Times New Roman"/>
            </a:endParaRPr>
          </a:p>
        </p:txBody>
      </p:sp>
      <p:sp>
        <p:nvSpPr>
          <p:cNvPr id="6" name="object 6"/>
          <p:cNvSpPr/>
          <p:nvPr/>
        </p:nvSpPr>
        <p:spPr>
          <a:xfrm>
            <a:off x="287020" y="46520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228600" y="1494790"/>
            <a:ext cx="8069580" cy="4707890"/>
          </a:xfrm>
          <a:prstGeom prst="rect">
            <a:avLst/>
          </a:prstGeom>
        </p:spPr>
        <p:txBody>
          <a:bodyPr vert="horz" wrap="square" lIns="0" tIns="12700" rIns="0" bIns="0" rtlCol="0">
            <a:spAutoFit/>
          </a:bodyPr>
          <a:lstStyle/>
          <a:p>
            <a:pPr marL="13970" marR="5080" algn="just">
              <a:lnSpc>
                <a:spcPct val="100000"/>
              </a:lnSpc>
              <a:spcBef>
                <a:spcPts val="100"/>
              </a:spcBef>
            </a:pPr>
            <a:r>
              <a:rPr sz="2800" b="1" i="1" spc="-5" dirty="0">
                <a:latin typeface="Times New Roman"/>
                <a:cs typeface="Times New Roman"/>
              </a:rPr>
              <a:t>In Section </a:t>
            </a:r>
            <a:r>
              <a:rPr sz="2800" b="1" i="1" dirty="0">
                <a:latin typeface="Times New Roman"/>
                <a:cs typeface="Times New Roman"/>
              </a:rPr>
              <a:t>24.5 </a:t>
            </a:r>
            <a:r>
              <a:rPr sz="2800" b="1" i="1" spc="-5" dirty="0">
                <a:latin typeface="Times New Roman"/>
                <a:cs typeface="Times New Roman"/>
              </a:rPr>
              <a:t>we tried </a:t>
            </a:r>
            <a:r>
              <a:rPr sz="2800" b="1" i="1" dirty="0">
                <a:latin typeface="Times New Roman"/>
                <a:cs typeface="Times New Roman"/>
              </a:rPr>
              <a:t>to </a:t>
            </a:r>
            <a:r>
              <a:rPr sz="2800" b="1" i="1" spc="-5" dirty="0">
                <a:latin typeface="Times New Roman"/>
                <a:cs typeface="Times New Roman"/>
              </a:rPr>
              <a:t>define QoS </a:t>
            </a:r>
            <a:r>
              <a:rPr sz="2800" b="1" i="1" dirty="0">
                <a:latin typeface="Times New Roman"/>
                <a:cs typeface="Times New Roman"/>
              </a:rPr>
              <a:t>in </a:t>
            </a:r>
            <a:r>
              <a:rPr sz="2800" b="1" i="1" spc="-5" dirty="0">
                <a:latin typeface="Times New Roman"/>
                <a:cs typeface="Times New Roman"/>
              </a:rPr>
              <a:t>terms </a:t>
            </a:r>
            <a:r>
              <a:rPr sz="2800" b="1" i="1" dirty="0">
                <a:latin typeface="Times New Roman"/>
                <a:cs typeface="Times New Roman"/>
              </a:rPr>
              <a:t>of its </a:t>
            </a:r>
            <a:r>
              <a:rPr sz="2800" b="1" i="1" spc="5" dirty="0">
                <a:latin typeface="Times New Roman"/>
                <a:cs typeface="Times New Roman"/>
              </a:rPr>
              <a:t> </a:t>
            </a:r>
            <a:r>
              <a:rPr sz="2800" b="1" i="1" spc="-5" dirty="0">
                <a:latin typeface="Times New Roman"/>
                <a:cs typeface="Times New Roman"/>
              </a:rPr>
              <a:t>characteristics.</a:t>
            </a:r>
            <a:r>
              <a:rPr sz="2800" b="1" i="1"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 this</a:t>
            </a:r>
            <a:r>
              <a:rPr sz="2800" b="1" i="1" spc="5" dirty="0">
                <a:latin typeface="Times New Roman"/>
                <a:cs typeface="Times New Roman"/>
              </a:rPr>
              <a:t> </a:t>
            </a:r>
            <a:r>
              <a:rPr sz="2800" b="1" i="1" spc="-5" dirty="0">
                <a:latin typeface="Times New Roman"/>
                <a:cs typeface="Times New Roman"/>
              </a:rPr>
              <a:t>section,</a:t>
            </a:r>
            <a:r>
              <a:rPr sz="2800" b="1" i="1" dirty="0">
                <a:latin typeface="Times New Roman"/>
                <a:cs typeface="Times New Roman"/>
              </a:rPr>
              <a:t> </a:t>
            </a:r>
            <a:r>
              <a:rPr sz="2800" b="1" i="1" spc="-5" dirty="0">
                <a:latin typeface="Times New Roman"/>
                <a:cs typeface="Times New Roman"/>
              </a:rPr>
              <a:t>we</a:t>
            </a:r>
            <a:r>
              <a:rPr sz="2800" b="1" i="1" dirty="0">
                <a:latin typeface="Times New Roman"/>
                <a:cs typeface="Times New Roman"/>
              </a:rPr>
              <a:t> </a:t>
            </a:r>
            <a:r>
              <a:rPr sz="2800" b="1" i="1" spc="-5" dirty="0">
                <a:latin typeface="Times New Roman"/>
                <a:cs typeface="Times New Roman"/>
              </a:rPr>
              <a:t>discuss</a:t>
            </a:r>
            <a:r>
              <a:rPr sz="2800" b="1" i="1" dirty="0">
                <a:latin typeface="Times New Roman"/>
                <a:cs typeface="Times New Roman"/>
              </a:rPr>
              <a:t> </a:t>
            </a:r>
            <a:r>
              <a:rPr sz="2800" b="1" i="1" spc="-5" dirty="0">
                <a:latin typeface="Times New Roman"/>
                <a:cs typeface="Times New Roman"/>
              </a:rPr>
              <a:t>some </a:t>
            </a:r>
            <a:r>
              <a:rPr sz="2800" b="1" i="1" spc="-685" dirty="0">
                <a:latin typeface="Times New Roman"/>
                <a:cs typeface="Times New Roman"/>
              </a:rPr>
              <a:t> </a:t>
            </a:r>
            <a:r>
              <a:rPr sz="2800" b="1" i="1" spc="-5" dirty="0">
                <a:latin typeface="Times New Roman"/>
                <a:cs typeface="Times New Roman"/>
              </a:rPr>
              <a:t>techniques </a:t>
            </a:r>
            <a:r>
              <a:rPr sz="2800" b="1" i="1" dirty="0">
                <a:latin typeface="Times New Roman"/>
                <a:cs typeface="Times New Roman"/>
              </a:rPr>
              <a:t>that </a:t>
            </a:r>
            <a:r>
              <a:rPr sz="2800" b="1" i="1" spc="-5" dirty="0">
                <a:latin typeface="Times New Roman"/>
                <a:cs typeface="Times New Roman"/>
              </a:rPr>
              <a:t>can </a:t>
            </a:r>
            <a:r>
              <a:rPr sz="2800" b="1" i="1" dirty="0">
                <a:latin typeface="Times New Roman"/>
                <a:cs typeface="Times New Roman"/>
              </a:rPr>
              <a:t>be </a:t>
            </a:r>
            <a:r>
              <a:rPr sz="2800" b="1" i="1" spc="-5" dirty="0">
                <a:latin typeface="Times New Roman"/>
                <a:cs typeface="Times New Roman"/>
              </a:rPr>
              <a:t>used </a:t>
            </a:r>
            <a:r>
              <a:rPr sz="2800" b="1" i="1" dirty="0">
                <a:latin typeface="Times New Roman"/>
                <a:cs typeface="Times New Roman"/>
              </a:rPr>
              <a:t>to </a:t>
            </a:r>
            <a:r>
              <a:rPr sz="2800" b="1" i="1" spc="-5" dirty="0">
                <a:latin typeface="Times New Roman"/>
                <a:cs typeface="Times New Roman"/>
              </a:rPr>
              <a:t>improve the </a:t>
            </a:r>
            <a:r>
              <a:rPr sz="2800" b="1" i="1" dirty="0">
                <a:latin typeface="Times New Roman"/>
                <a:cs typeface="Times New Roman"/>
              </a:rPr>
              <a:t>quality of </a:t>
            </a:r>
            <a:r>
              <a:rPr sz="2800" b="1" i="1" spc="5" dirty="0">
                <a:latin typeface="Times New Roman"/>
                <a:cs typeface="Times New Roman"/>
              </a:rPr>
              <a:t> </a:t>
            </a:r>
            <a:r>
              <a:rPr sz="2800" b="1" i="1" spc="-5" dirty="0">
                <a:latin typeface="Times New Roman"/>
                <a:cs typeface="Times New Roman"/>
              </a:rPr>
              <a:t>service.</a:t>
            </a:r>
            <a:r>
              <a:rPr sz="2800" b="1" i="1" dirty="0">
                <a:latin typeface="Times New Roman"/>
                <a:cs typeface="Times New Roman"/>
              </a:rPr>
              <a:t> </a:t>
            </a:r>
            <a:r>
              <a:rPr sz="2800" b="1" i="1" spc="-114" dirty="0">
                <a:latin typeface="Times New Roman"/>
                <a:cs typeface="Times New Roman"/>
              </a:rPr>
              <a:t>We</a:t>
            </a:r>
            <a:r>
              <a:rPr sz="2800" b="1" i="1" spc="-110" dirty="0">
                <a:latin typeface="Times New Roman"/>
                <a:cs typeface="Times New Roman"/>
              </a:rPr>
              <a:t> </a:t>
            </a:r>
            <a:r>
              <a:rPr sz="2800" b="1" i="1" spc="-5" dirty="0">
                <a:latin typeface="Times New Roman"/>
                <a:cs typeface="Times New Roman"/>
              </a:rPr>
              <a:t>briefly</a:t>
            </a:r>
            <a:r>
              <a:rPr sz="2800" b="1" i="1" dirty="0">
                <a:latin typeface="Times New Roman"/>
                <a:cs typeface="Times New Roman"/>
              </a:rPr>
              <a:t> </a:t>
            </a:r>
            <a:r>
              <a:rPr sz="2800" b="1" i="1" spc="-5" dirty="0">
                <a:latin typeface="Times New Roman"/>
                <a:cs typeface="Times New Roman"/>
              </a:rPr>
              <a:t>discuss</a:t>
            </a:r>
            <a:r>
              <a:rPr sz="2800" b="1" i="1" dirty="0">
                <a:latin typeface="Times New Roman"/>
                <a:cs typeface="Times New Roman"/>
              </a:rPr>
              <a:t> </a:t>
            </a:r>
            <a:r>
              <a:rPr sz="2800" b="1" i="1" spc="-5" dirty="0">
                <a:latin typeface="Times New Roman"/>
                <a:cs typeface="Times New Roman"/>
              </a:rPr>
              <a:t>four</a:t>
            </a:r>
            <a:r>
              <a:rPr sz="2800" b="1" i="1" dirty="0">
                <a:latin typeface="Times New Roman"/>
                <a:cs typeface="Times New Roman"/>
              </a:rPr>
              <a:t> </a:t>
            </a:r>
            <a:r>
              <a:rPr sz="2800" b="1" i="1" spc="-5" dirty="0">
                <a:latin typeface="Times New Roman"/>
                <a:cs typeface="Times New Roman"/>
              </a:rPr>
              <a:t>common</a:t>
            </a:r>
            <a:r>
              <a:rPr sz="2800" b="1" i="1" dirty="0">
                <a:latin typeface="Times New Roman"/>
                <a:cs typeface="Times New Roman"/>
              </a:rPr>
              <a:t> </a:t>
            </a:r>
            <a:r>
              <a:rPr sz="2800" b="1" i="1" spc="-5" dirty="0">
                <a:latin typeface="Times New Roman"/>
                <a:cs typeface="Times New Roman"/>
              </a:rPr>
              <a:t>methods: </a:t>
            </a:r>
            <a:r>
              <a:rPr sz="2800" b="1" i="1" dirty="0">
                <a:latin typeface="Times New Roman"/>
                <a:cs typeface="Times New Roman"/>
              </a:rPr>
              <a:t> </a:t>
            </a:r>
            <a:r>
              <a:rPr sz="2800" b="1" i="1" spc="-5" dirty="0">
                <a:latin typeface="Times New Roman"/>
                <a:cs typeface="Times New Roman"/>
              </a:rPr>
              <a:t>scheduling,</a:t>
            </a:r>
            <a:r>
              <a:rPr sz="2800" b="1" i="1" dirty="0">
                <a:latin typeface="Times New Roman"/>
                <a:cs typeface="Times New Roman"/>
              </a:rPr>
              <a:t> </a:t>
            </a:r>
            <a:r>
              <a:rPr sz="2800" b="1" i="1" spc="-10" dirty="0">
                <a:latin typeface="Times New Roman"/>
                <a:cs typeface="Times New Roman"/>
              </a:rPr>
              <a:t>traffic</a:t>
            </a:r>
            <a:r>
              <a:rPr sz="2800" b="1" i="1" spc="-5" dirty="0">
                <a:latin typeface="Times New Roman"/>
                <a:cs typeface="Times New Roman"/>
              </a:rPr>
              <a:t> shaping,</a:t>
            </a:r>
            <a:r>
              <a:rPr sz="2800" b="1" i="1" dirty="0">
                <a:latin typeface="Times New Roman"/>
                <a:cs typeface="Times New Roman"/>
              </a:rPr>
              <a:t> </a:t>
            </a:r>
            <a:r>
              <a:rPr sz="2800" b="1" i="1" spc="-5" dirty="0">
                <a:latin typeface="Times New Roman"/>
                <a:cs typeface="Times New Roman"/>
              </a:rPr>
              <a:t>admission</a:t>
            </a:r>
            <a:r>
              <a:rPr sz="2800" b="1" i="1" dirty="0">
                <a:latin typeface="Times New Roman"/>
                <a:cs typeface="Times New Roman"/>
              </a:rPr>
              <a:t> </a:t>
            </a:r>
            <a:r>
              <a:rPr sz="2800" b="1" i="1" spc="-5" dirty="0">
                <a:latin typeface="Times New Roman"/>
                <a:cs typeface="Times New Roman"/>
              </a:rPr>
              <a:t>control,</a:t>
            </a:r>
            <a:r>
              <a:rPr sz="2800" b="1" i="1" dirty="0">
                <a:latin typeface="Times New Roman"/>
                <a:cs typeface="Times New Roman"/>
              </a:rPr>
              <a:t> and </a:t>
            </a:r>
            <a:r>
              <a:rPr sz="2800" b="1" i="1" spc="5" dirty="0">
                <a:latin typeface="Times New Roman"/>
                <a:cs typeface="Times New Roman"/>
              </a:rPr>
              <a:t> </a:t>
            </a:r>
            <a:r>
              <a:rPr sz="2800" b="1" i="1" spc="-5" dirty="0">
                <a:latin typeface="Times New Roman"/>
                <a:cs typeface="Times New Roman"/>
              </a:rPr>
              <a:t>resource</a:t>
            </a:r>
            <a:r>
              <a:rPr sz="2800" b="1" i="1" spc="-20" dirty="0">
                <a:latin typeface="Times New Roman"/>
                <a:cs typeface="Times New Roman"/>
              </a:rPr>
              <a:t> </a:t>
            </a:r>
            <a:r>
              <a:rPr sz="2800" b="1" i="1" spc="-5" dirty="0">
                <a:latin typeface="Times New Roman"/>
                <a:cs typeface="Times New Roman"/>
              </a:rPr>
              <a:t>reservation.</a:t>
            </a:r>
            <a:endParaRPr sz="2800">
              <a:latin typeface="Times New Roman"/>
              <a:cs typeface="Times New Roman"/>
            </a:endParaRPr>
          </a:p>
          <a:p>
            <a:pPr marL="42545">
              <a:lnSpc>
                <a:spcPct val="100000"/>
              </a:lnSpc>
              <a:spcBef>
                <a:spcPts val="1440"/>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6012815">
              <a:lnSpc>
                <a:spcPct val="100000"/>
              </a:lnSpc>
              <a:spcBef>
                <a:spcPts val="390"/>
              </a:spcBef>
            </a:pPr>
            <a:r>
              <a:rPr sz="2400" b="1" spc="-5" dirty="0">
                <a:solidFill>
                  <a:srgbClr val="0033CC"/>
                </a:solidFill>
                <a:latin typeface="Times New Roman"/>
                <a:cs typeface="Times New Roman"/>
              </a:rPr>
              <a:t>Scheduling </a:t>
            </a:r>
            <a:r>
              <a:rPr sz="2400" b="1" dirty="0">
                <a:solidFill>
                  <a:srgbClr val="0033CC"/>
                </a:solidFill>
                <a:latin typeface="Times New Roman"/>
                <a:cs typeface="Times New Roman"/>
              </a:rPr>
              <a:t> </a:t>
            </a:r>
            <a:r>
              <a:rPr sz="2400" b="1" spc="-25" dirty="0">
                <a:solidFill>
                  <a:srgbClr val="0033CC"/>
                </a:solidFill>
                <a:latin typeface="Times New Roman"/>
                <a:cs typeface="Times New Roman"/>
              </a:rPr>
              <a:t>Traffic</a:t>
            </a:r>
            <a:r>
              <a:rPr sz="2400" b="1" spc="-85" dirty="0">
                <a:solidFill>
                  <a:srgbClr val="0033CC"/>
                </a:solidFill>
                <a:latin typeface="Times New Roman"/>
                <a:cs typeface="Times New Roman"/>
              </a:rPr>
              <a:t> </a:t>
            </a:r>
            <a:r>
              <a:rPr sz="2400" b="1" spc="-5" dirty="0">
                <a:solidFill>
                  <a:srgbClr val="0033CC"/>
                </a:solidFill>
                <a:latin typeface="Times New Roman"/>
                <a:cs typeface="Times New Roman"/>
              </a:rPr>
              <a:t>Shaping</a:t>
            </a:r>
            <a:endParaRPr sz="2400">
              <a:latin typeface="Times New Roman"/>
              <a:cs typeface="Times New Roman"/>
            </a:endParaRPr>
          </a:p>
          <a:p>
            <a:pPr marL="12700" marR="5217795">
              <a:lnSpc>
                <a:spcPct val="100000"/>
              </a:lnSpc>
            </a:pPr>
            <a:r>
              <a:rPr sz="2400" b="1" spc="-10" dirty="0">
                <a:solidFill>
                  <a:srgbClr val="0033CC"/>
                </a:solidFill>
                <a:latin typeface="Times New Roman"/>
                <a:cs typeface="Times New Roman"/>
              </a:rPr>
              <a:t>Resource </a:t>
            </a:r>
            <a:r>
              <a:rPr sz="2400" b="1" spc="-5" dirty="0">
                <a:solidFill>
                  <a:srgbClr val="0033CC"/>
                </a:solidFill>
                <a:latin typeface="Times New Roman"/>
                <a:cs typeface="Times New Roman"/>
              </a:rPr>
              <a:t>Reservation </a:t>
            </a:r>
            <a:r>
              <a:rPr sz="2400" b="1" spc="-585" dirty="0">
                <a:solidFill>
                  <a:srgbClr val="0033CC"/>
                </a:solidFill>
                <a:latin typeface="Times New Roman"/>
                <a:cs typeface="Times New Roman"/>
              </a:rPr>
              <a:t> </a:t>
            </a:r>
            <a:r>
              <a:rPr sz="2400" b="1" spc="-5" dirty="0">
                <a:solidFill>
                  <a:srgbClr val="0033CC"/>
                </a:solidFill>
                <a:latin typeface="Times New Roman"/>
                <a:cs typeface="Times New Roman"/>
              </a:rPr>
              <a:t>Admission</a:t>
            </a:r>
            <a:r>
              <a:rPr sz="2400" b="1" spc="-10" dirty="0">
                <a:solidFill>
                  <a:srgbClr val="0033CC"/>
                </a:solidFill>
                <a:latin typeface="Times New Roman"/>
                <a:cs typeface="Times New Roman"/>
              </a:rPr>
              <a:t> Control</a:t>
            </a:r>
            <a:endParaRPr sz="2400">
              <a:latin typeface="Times New Roman"/>
              <a:cs typeface="Times New Roman"/>
            </a:endParaRPr>
          </a:p>
        </p:txBody>
      </p:sp>
      <p:sp>
        <p:nvSpPr>
          <p:cNvPr id="8" name="object 8"/>
          <p:cNvSpPr/>
          <p:nvPr/>
        </p:nvSpPr>
        <p:spPr>
          <a:xfrm>
            <a:off x="271779" y="46367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24.25</a:t>
            </a:r>
            <a:endParaRPr sz="2400">
              <a:latin typeface="Times New Roman"/>
              <a:cs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4809" y="796290"/>
            <a:ext cx="311912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24.16	</a:t>
            </a:r>
            <a:r>
              <a:rPr sz="2000" spc="-5" dirty="0">
                <a:solidFill>
                  <a:srgbClr val="000000"/>
                </a:solidFill>
              </a:rPr>
              <a:t>FIFO</a:t>
            </a:r>
            <a:r>
              <a:rPr sz="2000" spc="-85" dirty="0">
                <a:solidFill>
                  <a:srgbClr val="000000"/>
                </a:solidFill>
              </a:rPr>
              <a:t> </a:t>
            </a:r>
            <a:r>
              <a:rPr sz="2000" dirty="0">
                <a:solidFill>
                  <a:srgbClr val="000000"/>
                </a:solidFill>
              </a:rPr>
              <a:t>queue</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027538" y="2998470"/>
            <a:ext cx="7265345" cy="145826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24.26</a:t>
            </a:r>
            <a:endParaRPr sz="2400">
              <a:latin typeface="Times New Roman"/>
              <a:cs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52742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24.17	</a:t>
            </a:r>
            <a:r>
              <a:rPr sz="2000" spc="-5" dirty="0">
                <a:solidFill>
                  <a:srgbClr val="000000"/>
                </a:solidFill>
              </a:rPr>
              <a:t>Priority</a:t>
            </a:r>
            <a:r>
              <a:rPr sz="2000" spc="-80" dirty="0">
                <a:solidFill>
                  <a:srgbClr val="000000"/>
                </a:solidFill>
              </a:rPr>
              <a:t> </a:t>
            </a:r>
            <a:r>
              <a:rPr sz="2000" dirty="0">
                <a:solidFill>
                  <a:srgbClr val="000000"/>
                </a:solidFill>
              </a:rPr>
              <a:t>queuing</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51916" y="2141952"/>
            <a:ext cx="8587283" cy="3141823"/>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24.27</a:t>
            </a:r>
            <a:endParaRPr sz="24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55600" y="440690"/>
            <a:ext cx="8502650"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23-2</a:t>
            </a:r>
            <a:r>
              <a:rPr sz="3200" i="0" spc="-10" dirty="0">
                <a:solidFill>
                  <a:srgbClr val="000000"/>
                </a:solidFill>
                <a:latin typeface="Times New Roman"/>
                <a:cs typeface="Times New Roman"/>
              </a:rPr>
              <a:t> </a:t>
            </a:r>
            <a:r>
              <a:rPr sz="3200" i="0" spc="15" dirty="0">
                <a:solidFill>
                  <a:srgbClr val="000000"/>
                </a:solidFill>
                <a:latin typeface="Times New Roman"/>
                <a:cs typeface="Times New Roman"/>
              </a:rPr>
              <a:t>USERDATAGRAM</a:t>
            </a:r>
            <a:r>
              <a:rPr sz="3200" i="0" spc="-200" dirty="0">
                <a:solidFill>
                  <a:srgbClr val="000000"/>
                </a:solidFill>
                <a:latin typeface="Times New Roman"/>
                <a:cs typeface="Times New Roman"/>
              </a:rPr>
              <a:t> </a:t>
            </a:r>
            <a:r>
              <a:rPr sz="3200" i="0" spc="215" dirty="0">
                <a:solidFill>
                  <a:srgbClr val="000000"/>
                </a:solidFill>
                <a:latin typeface="Times New Roman"/>
                <a:cs typeface="Times New Roman"/>
              </a:rPr>
              <a:t>PROTOCOL(UDP)</a:t>
            </a:r>
            <a:endParaRPr sz="3200">
              <a:latin typeface="Times New Roman"/>
              <a:cs typeface="Times New Roman"/>
            </a:endParaRPr>
          </a:p>
        </p:txBody>
      </p:sp>
      <p:sp>
        <p:nvSpPr>
          <p:cNvPr id="6" name="object 6"/>
          <p:cNvSpPr/>
          <p:nvPr/>
        </p:nvSpPr>
        <p:spPr>
          <a:xfrm>
            <a:off x="439419" y="44107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382270" y="1710690"/>
            <a:ext cx="8069580" cy="4616450"/>
          </a:xfrm>
          <a:prstGeom prst="rect">
            <a:avLst/>
          </a:prstGeom>
        </p:spPr>
        <p:txBody>
          <a:bodyPr vert="horz" wrap="square" lIns="0" tIns="12700" rIns="0" bIns="0" rtlCol="0">
            <a:spAutoFit/>
          </a:bodyPr>
          <a:lstStyle/>
          <a:p>
            <a:pPr marL="12700" marR="5080" algn="just">
              <a:lnSpc>
                <a:spcPct val="100000"/>
              </a:lnSpc>
              <a:spcBef>
                <a:spcPts val="100"/>
              </a:spcBef>
            </a:pPr>
            <a:r>
              <a:rPr sz="2800" b="1" i="1" spc="-10" dirty="0">
                <a:latin typeface="Times New Roman"/>
                <a:cs typeface="Times New Roman"/>
              </a:rPr>
              <a:t>The</a:t>
            </a:r>
            <a:r>
              <a:rPr sz="2800" b="1" i="1" spc="-5" dirty="0">
                <a:latin typeface="Times New Roman"/>
                <a:cs typeface="Times New Roman"/>
              </a:rPr>
              <a:t> </a:t>
            </a:r>
            <a:r>
              <a:rPr sz="2800" b="1" i="1" spc="-10" dirty="0">
                <a:latin typeface="Times New Roman"/>
                <a:cs typeface="Times New Roman"/>
              </a:rPr>
              <a:t>User</a:t>
            </a:r>
            <a:r>
              <a:rPr sz="2800" b="1" i="1" spc="-5" dirty="0">
                <a:latin typeface="Times New Roman"/>
                <a:cs typeface="Times New Roman"/>
              </a:rPr>
              <a:t> Datagram</a:t>
            </a:r>
            <a:r>
              <a:rPr sz="2800" b="1" i="1" dirty="0">
                <a:latin typeface="Times New Roman"/>
                <a:cs typeface="Times New Roman"/>
              </a:rPr>
              <a:t> </a:t>
            </a:r>
            <a:r>
              <a:rPr sz="2800" b="1" i="1" spc="-5" dirty="0">
                <a:latin typeface="Times New Roman"/>
                <a:cs typeface="Times New Roman"/>
              </a:rPr>
              <a:t>Protocol</a:t>
            </a:r>
            <a:r>
              <a:rPr sz="2800" b="1" i="1" dirty="0">
                <a:latin typeface="Times New Roman"/>
                <a:cs typeface="Times New Roman"/>
              </a:rPr>
              <a:t> </a:t>
            </a:r>
            <a:r>
              <a:rPr sz="2800" b="1" i="1" spc="-10" dirty="0">
                <a:latin typeface="Times New Roman"/>
                <a:cs typeface="Times New Roman"/>
              </a:rPr>
              <a:t>(UDP)</a:t>
            </a:r>
            <a:r>
              <a:rPr sz="2800" b="1" i="1" spc="-5" dirty="0">
                <a:latin typeface="Times New Roman"/>
                <a:cs typeface="Times New Roman"/>
              </a:rPr>
              <a:t> </a:t>
            </a:r>
            <a:r>
              <a:rPr sz="2800" b="1" i="1" dirty="0">
                <a:latin typeface="Times New Roman"/>
                <a:cs typeface="Times New Roman"/>
              </a:rPr>
              <a:t>is</a:t>
            </a:r>
            <a:r>
              <a:rPr sz="2800" b="1" i="1" spc="5" dirty="0">
                <a:latin typeface="Times New Roman"/>
                <a:cs typeface="Times New Roman"/>
              </a:rPr>
              <a:t> </a:t>
            </a:r>
            <a:r>
              <a:rPr sz="2800" b="1" i="1" spc="-5" dirty="0">
                <a:latin typeface="Times New Roman"/>
                <a:cs typeface="Times New Roman"/>
              </a:rPr>
              <a:t>called</a:t>
            </a:r>
            <a:r>
              <a:rPr sz="2800" b="1" i="1" dirty="0">
                <a:latin typeface="Times New Roman"/>
                <a:cs typeface="Times New Roman"/>
              </a:rPr>
              <a:t> a </a:t>
            </a:r>
            <a:r>
              <a:rPr sz="2800" b="1" i="1" spc="5" dirty="0">
                <a:latin typeface="Times New Roman"/>
                <a:cs typeface="Times New Roman"/>
              </a:rPr>
              <a:t> </a:t>
            </a:r>
            <a:r>
              <a:rPr sz="2800" b="1" i="1" spc="-5" dirty="0">
                <a:latin typeface="Times New Roman"/>
                <a:cs typeface="Times New Roman"/>
              </a:rPr>
              <a:t>connectionless, unreliable transport protocol. It does </a:t>
            </a:r>
            <a:r>
              <a:rPr sz="2800" b="1" i="1" dirty="0">
                <a:latin typeface="Times New Roman"/>
                <a:cs typeface="Times New Roman"/>
              </a:rPr>
              <a:t> </a:t>
            </a:r>
            <a:r>
              <a:rPr sz="2800" b="1" i="1" spc="-5" dirty="0">
                <a:latin typeface="Times New Roman"/>
                <a:cs typeface="Times New Roman"/>
              </a:rPr>
              <a:t>not </a:t>
            </a:r>
            <a:r>
              <a:rPr sz="2800" b="1" i="1" dirty="0">
                <a:latin typeface="Times New Roman"/>
                <a:cs typeface="Times New Roman"/>
              </a:rPr>
              <a:t>add </a:t>
            </a:r>
            <a:r>
              <a:rPr sz="2800" b="1" i="1" spc="-5" dirty="0">
                <a:latin typeface="Times New Roman"/>
                <a:cs typeface="Times New Roman"/>
              </a:rPr>
              <a:t>anything </a:t>
            </a:r>
            <a:r>
              <a:rPr sz="2800" b="1" i="1" dirty="0">
                <a:latin typeface="Times New Roman"/>
                <a:cs typeface="Times New Roman"/>
              </a:rPr>
              <a:t>to the </a:t>
            </a:r>
            <a:r>
              <a:rPr sz="2800" b="1" i="1" spc="-5" dirty="0">
                <a:latin typeface="Times New Roman"/>
                <a:cs typeface="Times New Roman"/>
              </a:rPr>
              <a:t>services </a:t>
            </a:r>
            <a:r>
              <a:rPr sz="2800" b="1" i="1" dirty="0">
                <a:latin typeface="Times New Roman"/>
                <a:cs typeface="Times New Roman"/>
              </a:rPr>
              <a:t>of </a:t>
            </a:r>
            <a:r>
              <a:rPr sz="2800" b="1" i="1" spc="-5" dirty="0">
                <a:latin typeface="Times New Roman"/>
                <a:cs typeface="Times New Roman"/>
              </a:rPr>
              <a:t>IP except </a:t>
            </a:r>
            <a:r>
              <a:rPr sz="2800" b="1" i="1" dirty="0">
                <a:latin typeface="Times New Roman"/>
                <a:cs typeface="Times New Roman"/>
              </a:rPr>
              <a:t>to provide </a:t>
            </a:r>
            <a:r>
              <a:rPr sz="2800" b="1" i="1" spc="-685" dirty="0">
                <a:latin typeface="Times New Roman"/>
                <a:cs typeface="Times New Roman"/>
              </a:rPr>
              <a:t> </a:t>
            </a:r>
            <a:r>
              <a:rPr sz="2800" b="1" i="1" spc="-5" dirty="0">
                <a:latin typeface="Times New Roman"/>
                <a:cs typeface="Times New Roman"/>
              </a:rPr>
              <a:t>process-to-process communication instead </a:t>
            </a:r>
            <a:r>
              <a:rPr sz="2800" b="1" i="1" dirty="0">
                <a:latin typeface="Times New Roman"/>
                <a:cs typeface="Times New Roman"/>
              </a:rPr>
              <a:t>of </a:t>
            </a:r>
            <a:r>
              <a:rPr sz="2800" b="1" i="1" spc="-5" dirty="0">
                <a:latin typeface="Times New Roman"/>
                <a:cs typeface="Times New Roman"/>
              </a:rPr>
              <a:t>host-to- </a:t>
            </a:r>
            <a:r>
              <a:rPr sz="2800" b="1" i="1" dirty="0">
                <a:latin typeface="Times New Roman"/>
                <a:cs typeface="Times New Roman"/>
              </a:rPr>
              <a:t> </a:t>
            </a:r>
            <a:r>
              <a:rPr sz="2800" b="1" i="1" spc="-5" dirty="0">
                <a:latin typeface="Times New Roman"/>
                <a:cs typeface="Times New Roman"/>
              </a:rPr>
              <a:t>host</a:t>
            </a:r>
            <a:r>
              <a:rPr sz="2800" b="1" i="1" spc="-20" dirty="0">
                <a:latin typeface="Times New Roman"/>
                <a:cs typeface="Times New Roman"/>
              </a:rPr>
              <a:t> </a:t>
            </a:r>
            <a:r>
              <a:rPr sz="2800" b="1" i="1" spc="-5" dirty="0">
                <a:latin typeface="Times New Roman"/>
                <a:cs typeface="Times New Roman"/>
              </a:rPr>
              <a:t>communication.</a:t>
            </a:r>
            <a:endParaRPr sz="2800">
              <a:latin typeface="Times New Roman"/>
              <a:cs typeface="Times New Roman"/>
            </a:endParaRPr>
          </a:p>
          <a:p>
            <a:pPr marL="41275" algn="just">
              <a:lnSpc>
                <a:spcPct val="100000"/>
              </a:lnSpc>
              <a:spcBef>
                <a:spcPts val="1200"/>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4474210">
              <a:lnSpc>
                <a:spcPct val="100000"/>
              </a:lnSpc>
              <a:spcBef>
                <a:spcPts val="390"/>
              </a:spcBef>
            </a:pPr>
            <a:r>
              <a:rPr sz="2400" b="1" spc="-15" dirty="0">
                <a:solidFill>
                  <a:srgbClr val="0033CC"/>
                </a:solidFill>
                <a:latin typeface="Times New Roman"/>
                <a:cs typeface="Times New Roman"/>
              </a:rPr>
              <a:t>Well-Known</a:t>
            </a:r>
            <a:r>
              <a:rPr sz="2400" b="1" spc="-30" dirty="0">
                <a:solidFill>
                  <a:srgbClr val="0033CC"/>
                </a:solidFill>
                <a:latin typeface="Times New Roman"/>
                <a:cs typeface="Times New Roman"/>
              </a:rPr>
              <a:t> </a:t>
            </a:r>
            <a:r>
              <a:rPr sz="2400" b="1" spc="-5" dirty="0">
                <a:solidFill>
                  <a:srgbClr val="0033CC"/>
                </a:solidFill>
                <a:latin typeface="Times New Roman"/>
                <a:cs typeface="Times New Roman"/>
              </a:rPr>
              <a:t>Ports</a:t>
            </a:r>
            <a:r>
              <a:rPr sz="2400" b="1" spc="-25" dirty="0">
                <a:solidFill>
                  <a:srgbClr val="0033CC"/>
                </a:solidFill>
                <a:latin typeface="Times New Roman"/>
                <a:cs typeface="Times New Roman"/>
              </a:rPr>
              <a:t> </a:t>
            </a:r>
            <a:r>
              <a:rPr sz="2400" b="1" dirty="0">
                <a:solidFill>
                  <a:srgbClr val="0033CC"/>
                </a:solidFill>
                <a:latin typeface="Times New Roman"/>
                <a:cs typeface="Times New Roman"/>
              </a:rPr>
              <a:t>for</a:t>
            </a:r>
            <a:r>
              <a:rPr sz="2400" b="1" spc="-70" dirty="0">
                <a:solidFill>
                  <a:srgbClr val="0033CC"/>
                </a:solidFill>
                <a:latin typeface="Times New Roman"/>
                <a:cs typeface="Times New Roman"/>
              </a:rPr>
              <a:t> </a:t>
            </a:r>
            <a:r>
              <a:rPr sz="2400" b="1" spc="-5" dirty="0">
                <a:solidFill>
                  <a:srgbClr val="0033CC"/>
                </a:solidFill>
                <a:latin typeface="Times New Roman"/>
                <a:cs typeface="Times New Roman"/>
              </a:rPr>
              <a:t>UDP </a:t>
            </a:r>
            <a:r>
              <a:rPr sz="2400" b="1" spc="-585" dirty="0">
                <a:solidFill>
                  <a:srgbClr val="0033CC"/>
                </a:solidFill>
                <a:latin typeface="Times New Roman"/>
                <a:cs typeface="Times New Roman"/>
              </a:rPr>
              <a:t> </a:t>
            </a:r>
            <a:r>
              <a:rPr sz="2400" b="1" spc="-5" dirty="0">
                <a:solidFill>
                  <a:srgbClr val="0033CC"/>
                </a:solidFill>
                <a:latin typeface="Times New Roman"/>
                <a:cs typeface="Times New Roman"/>
              </a:rPr>
              <a:t>User</a:t>
            </a:r>
            <a:r>
              <a:rPr sz="2400" b="1" spc="-55" dirty="0">
                <a:solidFill>
                  <a:srgbClr val="0033CC"/>
                </a:solidFill>
                <a:latin typeface="Times New Roman"/>
                <a:cs typeface="Times New Roman"/>
              </a:rPr>
              <a:t> </a:t>
            </a:r>
            <a:r>
              <a:rPr sz="2400" b="1" spc="-5" dirty="0">
                <a:solidFill>
                  <a:srgbClr val="0033CC"/>
                </a:solidFill>
                <a:latin typeface="Times New Roman"/>
                <a:cs typeface="Times New Roman"/>
              </a:rPr>
              <a:t>Datagram</a:t>
            </a:r>
            <a:endParaRPr sz="2400">
              <a:latin typeface="Times New Roman"/>
              <a:cs typeface="Times New Roman"/>
            </a:endParaRPr>
          </a:p>
          <a:p>
            <a:pPr marL="12700" marR="6027420">
              <a:lnSpc>
                <a:spcPct val="100000"/>
              </a:lnSpc>
            </a:pPr>
            <a:r>
              <a:rPr sz="2400" b="1" spc="-5" dirty="0">
                <a:solidFill>
                  <a:srgbClr val="0033CC"/>
                </a:solidFill>
                <a:latin typeface="Times New Roman"/>
                <a:cs typeface="Times New Roman"/>
              </a:rPr>
              <a:t>Checksum </a:t>
            </a:r>
            <a:r>
              <a:rPr sz="2400" b="1" dirty="0">
                <a:solidFill>
                  <a:srgbClr val="0033CC"/>
                </a:solidFill>
                <a:latin typeface="Times New Roman"/>
                <a:cs typeface="Times New Roman"/>
              </a:rPr>
              <a:t> </a:t>
            </a:r>
            <a:r>
              <a:rPr sz="2400" b="1" spc="-5" dirty="0">
                <a:solidFill>
                  <a:srgbClr val="0033CC"/>
                </a:solidFill>
                <a:latin typeface="Times New Roman"/>
                <a:cs typeface="Times New Roman"/>
              </a:rPr>
              <a:t>UD</a:t>
            </a:r>
            <a:r>
              <a:rPr sz="2400" b="1" dirty="0">
                <a:solidFill>
                  <a:srgbClr val="0033CC"/>
                </a:solidFill>
                <a:latin typeface="Times New Roman"/>
                <a:cs typeface="Times New Roman"/>
              </a:rPr>
              <a:t>P</a:t>
            </a:r>
            <a:r>
              <a:rPr sz="2400" b="1" spc="-150" dirty="0">
                <a:solidFill>
                  <a:srgbClr val="0033CC"/>
                </a:solidFill>
                <a:latin typeface="Times New Roman"/>
                <a:cs typeface="Times New Roman"/>
              </a:rPr>
              <a:t> </a:t>
            </a:r>
            <a:r>
              <a:rPr sz="2400" b="1" dirty="0">
                <a:solidFill>
                  <a:srgbClr val="0033CC"/>
                </a:solidFill>
                <a:latin typeface="Times New Roman"/>
                <a:cs typeface="Times New Roman"/>
              </a:rPr>
              <a:t>O</a:t>
            </a:r>
            <a:r>
              <a:rPr sz="2400" b="1" spc="-10" dirty="0">
                <a:solidFill>
                  <a:srgbClr val="0033CC"/>
                </a:solidFill>
                <a:latin typeface="Times New Roman"/>
                <a:cs typeface="Times New Roman"/>
              </a:rPr>
              <a:t>p</a:t>
            </a:r>
            <a:r>
              <a:rPr sz="2400" b="1" dirty="0">
                <a:solidFill>
                  <a:srgbClr val="0033CC"/>
                </a:solidFill>
                <a:latin typeface="Times New Roman"/>
                <a:cs typeface="Times New Roman"/>
              </a:rPr>
              <a:t>e</a:t>
            </a:r>
            <a:r>
              <a:rPr sz="2400" b="1" spc="-5" dirty="0">
                <a:solidFill>
                  <a:srgbClr val="0033CC"/>
                </a:solidFill>
                <a:latin typeface="Times New Roman"/>
                <a:cs typeface="Times New Roman"/>
              </a:rPr>
              <a:t>r</a:t>
            </a:r>
            <a:r>
              <a:rPr sz="2400" b="1" spc="5" dirty="0">
                <a:solidFill>
                  <a:srgbClr val="0033CC"/>
                </a:solidFill>
                <a:latin typeface="Times New Roman"/>
                <a:cs typeface="Times New Roman"/>
              </a:rPr>
              <a:t>a</a:t>
            </a:r>
            <a:r>
              <a:rPr sz="2400" b="1" dirty="0">
                <a:solidFill>
                  <a:srgbClr val="0033CC"/>
                </a:solidFill>
                <a:latin typeface="Times New Roman"/>
                <a:cs typeface="Times New Roman"/>
              </a:rPr>
              <a:t>tion  </a:t>
            </a:r>
            <a:r>
              <a:rPr sz="2400" b="1" spc="-5" dirty="0">
                <a:solidFill>
                  <a:srgbClr val="0033CC"/>
                </a:solidFill>
                <a:latin typeface="Times New Roman"/>
                <a:cs typeface="Times New Roman"/>
              </a:rPr>
              <a:t>Use</a:t>
            </a:r>
            <a:r>
              <a:rPr sz="2400" b="1" spc="-15" dirty="0">
                <a:solidFill>
                  <a:srgbClr val="0033CC"/>
                </a:solidFill>
                <a:latin typeface="Times New Roman"/>
                <a:cs typeface="Times New Roman"/>
              </a:rPr>
              <a:t> </a:t>
            </a:r>
            <a:r>
              <a:rPr sz="2400" b="1" dirty="0">
                <a:solidFill>
                  <a:srgbClr val="0033CC"/>
                </a:solidFill>
                <a:latin typeface="Times New Roman"/>
                <a:cs typeface="Times New Roman"/>
              </a:rPr>
              <a:t>of</a:t>
            </a:r>
            <a:r>
              <a:rPr sz="2400" b="1" spc="-5" dirty="0">
                <a:solidFill>
                  <a:srgbClr val="0033CC"/>
                </a:solidFill>
                <a:latin typeface="Times New Roman"/>
                <a:cs typeface="Times New Roman"/>
              </a:rPr>
              <a:t> </a:t>
            </a:r>
            <a:r>
              <a:rPr sz="2400" b="1" spc="-10" dirty="0">
                <a:solidFill>
                  <a:srgbClr val="0033CC"/>
                </a:solidFill>
                <a:latin typeface="Times New Roman"/>
                <a:cs typeface="Times New Roman"/>
              </a:rPr>
              <a:t>UDP</a:t>
            </a:r>
            <a:endParaRPr sz="2400">
              <a:latin typeface="Times New Roman"/>
              <a:cs typeface="Times New Roman"/>
            </a:endParaRPr>
          </a:p>
        </p:txBody>
      </p:sp>
      <p:sp>
        <p:nvSpPr>
          <p:cNvPr id="8" name="object 8"/>
          <p:cNvSpPr/>
          <p:nvPr/>
        </p:nvSpPr>
        <p:spPr>
          <a:xfrm>
            <a:off x="424180" y="43954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12</a:t>
            </a:fld>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9890" y="796290"/>
            <a:ext cx="413766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24.18	</a:t>
            </a:r>
            <a:r>
              <a:rPr sz="2000" spc="-25" dirty="0">
                <a:solidFill>
                  <a:srgbClr val="000000"/>
                </a:solidFill>
              </a:rPr>
              <a:t>Weighted</a:t>
            </a:r>
            <a:r>
              <a:rPr sz="2000" spc="-20" dirty="0">
                <a:solidFill>
                  <a:srgbClr val="000000"/>
                </a:solidFill>
              </a:rPr>
              <a:t> </a:t>
            </a:r>
            <a:r>
              <a:rPr sz="2000" dirty="0">
                <a:solidFill>
                  <a:srgbClr val="000000"/>
                </a:solidFill>
              </a:rPr>
              <a:t>fair</a:t>
            </a:r>
            <a:r>
              <a:rPr sz="2000" spc="-25" dirty="0">
                <a:solidFill>
                  <a:srgbClr val="000000"/>
                </a:solidFill>
              </a:rPr>
              <a:t> </a:t>
            </a:r>
            <a:r>
              <a:rPr sz="2000" spc="-5" dirty="0">
                <a:solidFill>
                  <a:srgbClr val="000000"/>
                </a:solidFill>
              </a:rPr>
              <a:t>queuing</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92478" y="2015797"/>
            <a:ext cx="7946526" cy="335846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24.28</a:t>
            </a:r>
            <a:endParaRPr sz="2400">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19214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24.19	</a:t>
            </a:r>
            <a:r>
              <a:rPr sz="2000" dirty="0">
                <a:solidFill>
                  <a:srgbClr val="000000"/>
                </a:solidFill>
              </a:rPr>
              <a:t>Leaky</a:t>
            </a:r>
            <a:r>
              <a:rPr sz="2000" spc="-85" dirty="0">
                <a:solidFill>
                  <a:srgbClr val="000000"/>
                </a:solidFill>
              </a:rPr>
              <a:t> </a:t>
            </a:r>
            <a:r>
              <a:rPr sz="2000" dirty="0">
                <a:solidFill>
                  <a:srgbClr val="000000"/>
                </a:solidFill>
              </a:rPr>
              <a:t>bucket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455419" y="1944370"/>
            <a:ext cx="5631180" cy="3796581"/>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24.29</a:t>
            </a:r>
            <a:endParaRPr sz="2400">
              <a:latin typeface="Times New Roman"/>
              <a:cs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8459" y="796290"/>
            <a:ext cx="489267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24.20	</a:t>
            </a:r>
            <a:r>
              <a:rPr sz="2000" dirty="0">
                <a:solidFill>
                  <a:srgbClr val="000000"/>
                </a:solidFill>
              </a:rPr>
              <a:t>Leaky</a:t>
            </a:r>
            <a:r>
              <a:rPr sz="2000" spc="-25" dirty="0">
                <a:solidFill>
                  <a:srgbClr val="000000"/>
                </a:solidFill>
              </a:rPr>
              <a:t> </a:t>
            </a:r>
            <a:r>
              <a:rPr sz="2000" dirty="0">
                <a:solidFill>
                  <a:srgbClr val="000000"/>
                </a:solidFill>
              </a:rPr>
              <a:t>bucket</a:t>
            </a:r>
            <a:r>
              <a:rPr sz="2000" spc="-35" dirty="0">
                <a:solidFill>
                  <a:srgbClr val="000000"/>
                </a:solidFill>
              </a:rPr>
              <a:t> </a:t>
            </a:r>
            <a:r>
              <a:rPr sz="2000" spc="-5" dirty="0">
                <a:solidFill>
                  <a:srgbClr val="000000"/>
                </a:solidFill>
              </a:rPr>
              <a:t>implementation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35765" y="2378068"/>
            <a:ext cx="7229794" cy="2466195"/>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24.30</a:t>
            </a:r>
            <a:endParaRPr sz="2400">
              <a:latin typeface="Times New Roman"/>
              <a:cs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133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225039"/>
            <a:ext cx="8153400" cy="2156460"/>
            <a:chOff x="458469" y="2225039"/>
            <a:chExt cx="8153400" cy="2156460"/>
          </a:xfrm>
        </p:grpSpPr>
        <p:sp>
          <p:nvSpPr>
            <p:cNvPr id="4" name="object 4"/>
            <p:cNvSpPr/>
            <p:nvPr/>
          </p:nvSpPr>
          <p:spPr>
            <a:xfrm>
              <a:off x="458469" y="4343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2250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15950" y="2259329"/>
            <a:ext cx="7819390" cy="1974850"/>
          </a:xfrm>
          <a:prstGeom prst="rect">
            <a:avLst/>
          </a:prstGeom>
        </p:spPr>
        <p:txBody>
          <a:bodyPr vert="horz" wrap="square" lIns="0" tIns="12700" rIns="0" bIns="0" rtlCol="0">
            <a:spAutoFit/>
          </a:bodyPr>
          <a:lstStyle/>
          <a:p>
            <a:pPr marL="12700" marR="5080" indent="2540" algn="ctr">
              <a:lnSpc>
                <a:spcPct val="100000"/>
              </a:lnSpc>
              <a:spcBef>
                <a:spcPts val="100"/>
              </a:spcBef>
            </a:pPr>
            <a:r>
              <a:rPr sz="3200" b="1" dirty="0">
                <a:latin typeface="Arial"/>
                <a:cs typeface="Arial"/>
              </a:rPr>
              <a:t>A leaky bucket </a:t>
            </a:r>
            <a:r>
              <a:rPr sz="3200" b="1" spc="-5" dirty="0">
                <a:latin typeface="Arial"/>
                <a:cs typeface="Arial"/>
              </a:rPr>
              <a:t>algorithm </a:t>
            </a:r>
            <a:r>
              <a:rPr sz="3200" b="1" dirty="0">
                <a:latin typeface="Arial"/>
                <a:cs typeface="Arial"/>
              </a:rPr>
              <a:t>shapes </a:t>
            </a:r>
            <a:r>
              <a:rPr sz="3200" b="1" spc="-5" dirty="0">
                <a:latin typeface="Arial"/>
                <a:cs typeface="Arial"/>
              </a:rPr>
              <a:t>bursty </a:t>
            </a:r>
            <a:r>
              <a:rPr sz="3200" b="1" spc="-875" dirty="0">
                <a:latin typeface="Arial"/>
                <a:cs typeface="Arial"/>
              </a:rPr>
              <a:t> </a:t>
            </a:r>
            <a:r>
              <a:rPr sz="3200" b="1" spc="-5" dirty="0">
                <a:latin typeface="Arial"/>
                <a:cs typeface="Arial"/>
              </a:rPr>
              <a:t>traffic</a:t>
            </a:r>
            <a:r>
              <a:rPr sz="3200" b="1" spc="5" dirty="0">
                <a:latin typeface="Arial"/>
                <a:cs typeface="Arial"/>
              </a:rPr>
              <a:t> </a:t>
            </a:r>
            <a:r>
              <a:rPr sz="3200" b="1" spc="-5" dirty="0">
                <a:latin typeface="Arial"/>
                <a:cs typeface="Arial"/>
              </a:rPr>
              <a:t>into</a:t>
            </a:r>
            <a:r>
              <a:rPr sz="3200" b="1" dirty="0">
                <a:latin typeface="Arial"/>
                <a:cs typeface="Arial"/>
              </a:rPr>
              <a:t> </a:t>
            </a:r>
            <a:r>
              <a:rPr sz="3200" b="1" spc="-5" dirty="0">
                <a:latin typeface="Arial"/>
                <a:cs typeface="Arial"/>
              </a:rPr>
              <a:t>fixed-rate</a:t>
            </a:r>
            <a:r>
              <a:rPr sz="3200" b="1" spc="5" dirty="0">
                <a:latin typeface="Arial"/>
                <a:cs typeface="Arial"/>
              </a:rPr>
              <a:t> </a:t>
            </a:r>
            <a:r>
              <a:rPr sz="3200" b="1" spc="-5" dirty="0">
                <a:latin typeface="Arial"/>
                <a:cs typeface="Arial"/>
              </a:rPr>
              <a:t>traffic</a:t>
            </a:r>
            <a:r>
              <a:rPr sz="3200" b="1" spc="5" dirty="0">
                <a:latin typeface="Arial"/>
                <a:cs typeface="Arial"/>
              </a:rPr>
              <a:t> </a:t>
            </a:r>
            <a:r>
              <a:rPr sz="3200" b="1" spc="-5" dirty="0">
                <a:latin typeface="Arial"/>
                <a:cs typeface="Arial"/>
              </a:rPr>
              <a:t>by</a:t>
            </a:r>
            <a:r>
              <a:rPr sz="3200" b="1" spc="5" dirty="0">
                <a:latin typeface="Arial"/>
                <a:cs typeface="Arial"/>
              </a:rPr>
              <a:t> </a:t>
            </a:r>
            <a:r>
              <a:rPr sz="3200" b="1" spc="-5" dirty="0">
                <a:latin typeface="Arial"/>
                <a:cs typeface="Arial"/>
              </a:rPr>
              <a:t>averaging </a:t>
            </a:r>
            <a:r>
              <a:rPr sz="3200" b="1" spc="-869" dirty="0">
                <a:latin typeface="Arial"/>
                <a:cs typeface="Arial"/>
              </a:rPr>
              <a:t> </a:t>
            </a:r>
            <a:r>
              <a:rPr sz="3200" b="1" spc="-5" dirty="0">
                <a:latin typeface="Arial"/>
                <a:cs typeface="Arial"/>
              </a:rPr>
              <a:t>the data rate. It may drop the </a:t>
            </a:r>
            <a:r>
              <a:rPr sz="3200" b="1" dirty="0">
                <a:latin typeface="Arial"/>
                <a:cs typeface="Arial"/>
              </a:rPr>
              <a:t>packets </a:t>
            </a:r>
            <a:r>
              <a:rPr sz="3200" b="1" spc="-10" dirty="0">
                <a:latin typeface="Arial"/>
                <a:cs typeface="Arial"/>
              </a:rPr>
              <a:t>if </a:t>
            </a:r>
            <a:r>
              <a:rPr sz="3200" b="1" spc="-5" dirty="0">
                <a:latin typeface="Arial"/>
                <a:cs typeface="Arial"/>
              </a:rPr>
              <a:t> the bucket is</a:t>
            </a:r>
            <a:r>
              <a:rPr sz="3200" b="1" spc="-10" dirty="0">
                <a:latin typeface="Arial"/>
                <a:cs typeface="Arial"/>
              </a:rPr>
              <a:t> </a:t>
            </a:r>
            <a:r>
              <a:rPr sz="3200" b="1" spc="-5" dirty="0">
                <a:latin typeface="Arial"/>
                <a:cs typeface="Arial"/>
              </a:rPr>
              <a:t>full.</a:t>
            </a:r>
            <a:endParaRPr sz="3200">
              <a:latin typeface="Arial"/>
              <a:cs typeface="Arial"/>
            </a:endParaRPr>
          </a:p>
        </p:txBody>
      </p:sp>
      <p:pic>
        <p:nvPicPr>
          <p:cNvPr id="7" name="object 7"/>
          <p:cNvPicPr/>
          <p:nvPr/>
        </p:nvPicPr>
        <p:blipFill>
          <a:blip r:embed="rId2" cstate="print"/>
          <a:stretch>
            <a:fillRect/>
          </a:stretch>
        </p:blipFill>
        <p:spPr>
          <a:xfrm>
            <a:off x="457200" y="1447800"/>
            <a:ext cx="1143000" cy="566420"/>
          </a:xfrm>
          <a:prstGeom prst="rect">
            <a:avLst/>
          </a:prstGeom>
        </p:spPr>
      </p:pic>
      <p:sp>
        <p:nvSpPr>
          <p:cNvPr id="8" name="object 8"/>
          <p:cNvSpPr txBox="1">
            <a:spLocks noGrp="1"/>
          </p:cNvSpPr>
          <p:nvPr>
            <p:ph type="title"/>
          </p:nvPr>
        </p:nvSpPr>
        <p:spPr>
          <a:xfrm>
            <a:off x="669290" y="14820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24.31</a:t>
            </a:r>
            <a:endParaRPr sz="2400">
              <a:latin typeface="Times New Roman"/>
              <a:cs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1165860"/>
            <a:chOff x="458469" y="2758439"/>
            <a:chExt cx="8153400" cy="1165860"/>
          </a:xfrm>
        </p:grpSpPr>
        <p:sp>
          <p:nvSpPr>
            <p:cNvPr id="4" name="object 4"/>
            <p:cNvSpPr/>
            <p:nvPr/>
          </p:nvSpPr>
          <p:spPr>
            <a:xfrm>
              <a:off x="458469" y="3886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28650" y="2792729"/>
            <a:ext cx="7796530" cy="1000760"/>
          </a:xfrm>
          <a:prstGeom prst="rect">
            <a:avLst/>
          </a:prstGeom>
        </p:spPr>
        <p:txBody>
          <a:bodyPr vert="horz" wrap="square" lIns="0" tIns="12700" rIns="0" bIns="0" rtlCol="0">
            <a:spAutoFit/>
          </a:bodyPr>
          <a:lstStyle/>
          <a:p>
            <a:pPr marL="1325880" marR="5080" indent="-1313180">
              <a:lnSpc>
                <a:spcPct val="100000"/>
              </a:lnSpc>
              <a:spcBef>
                <a:spcPts val="100"/>
              </a:spcBef>
            </a:pPr>
            <a:r>
              <a:rPr sz="3200" b="1" spc="-5" dirty="0">
                <a:latin typeface="Arial"/>
                <a:cs typeface="Arial"/>
              </a:rPr>
              <a:t>The </a:t>
            </a:r>
            <a:r>
              <a:rPr sz="3200" b="1" dirty="0">
                <a:latin typeface="Arial"/>
                <a:cs typeface="Arial"/>
              </a:rPr>
              <a:t>token </a:t>
            </a:r>
            <a:r>
              <a:rPr sz="3200" b="1" spc="-5" dirty="0">
                <a:latin typeface="Arial"/>
                <a:cs typeface="Arial"/>
              </a:rPr>
              <a:t>bucket allows</a:t>
            </a:r>
            <a:r>
              <a:rPr sz="3200" b="1" dirty="0">
                <a:latin typeface="Arial"/>
                <a:cs typeface="Arial"/>
              </a:rPr>
              <a:t> </a:t>
            </a:r>
            <a:r>
              <a:rPr sz="3200" b="1" spc="-5" dirty="0">
                <a:latin typeface="Arial"/>
                <a:cs typeface="Arial"/>
              </a:rPr>
              <a:t>bursty traffic</a:t>
            </a:r>
            <a:r>
              <a:rPr sz="3200" b="1" dirty="0">
                <a:latin typeface="Arial"/>
                <a:cs typeface="Arial"/>
              </a:rPr>
              <a:t> </a:t>
            </a:r>
            <a:r>
              <a:rPr sz="3200" b="1" spc="-5" dirty="0">
                <a:latin typeface="Arial"/>
                <a:cs typeface="Arial"/>
              </a:rPr>
              <a:t>at </a:t>
            </a:r>
            <a:r>
              <a:rPr sz="3200" b="1" spc="-869" dirty="0">
                <a:latin typeface="Arial"/>
                <a:cs typeface="Arial"/>
              </a:rPr>
              <a:t> </a:t>
            </a:r>
            <a:r>
              <a:rPr sz="3200" b="1" dirty="0">
                <a:latin typeface="Arial"/>
                <a:cs typeface="Arial"/>
              </a:rPr>
              <a:t>a</a:t>
            </a:r>
            <a:r>
              <a:rPr sz="3200" b="1" spc="-5" dirty="0">
                <a:latin typeface="Arial"/>
                <a:cs typeface="Arial"/>
              </a:rPr>
              <a:t> regulated</a:t>
            </a:r>
            <a:r>
              <a:rPr sz="3200" b="1" spc="-15" dirty="0">
                <a:latin typeface="Arial"/>
                <a:cs typeface="Arial"/>
              </a:rPr>
              <a:t> </a:t>
            </a:r>
            <a:r>
              <a:rPr sz="3200" b="1" spc="-5" dirty="0">
                <a:latin typeface="Arial"/>
                <a:cs typeface="Arial"/>
              </a:rPr>
              <a:t>maximum</a:t>
            </a:r>
            <a:r>
              <a:rPr sz="3200" b="1" spc="-15" dirty="0">
                <a:latin typeface="Arial"/>
                <a:cs typeface="Arial"/>
              </a:rPr>
              <a:t> </a:t>
            </a:r>
            <a:r>
              <a:rPr sz="3200" b="1" dirty="0">
                <a:latin typeface="Arial"/>
                <a:cs typeface="Arial"/>
              </a:rPr>
              <a:t>rate.</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24.32</a:t>
            </a:r>
            <a:endParaRPr sz="2400">
              <a:latin typeface="Times New Roman"/>
              <a:cs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94970" y="796290"/>
            <a:ext cx="319595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24.21	</a:t>
            </a:r>
            <a:r>
              <a:rPr sz="2000" spc="-40" dirty="0">
                <a:solidFill>
                  <a:srgbClr val="000000"/>
                </a:solidFill>
              </a:rPr>
              <a:t>Token</a:t>
            </a:r>
            <a:r>
              <a:rPr sz="2000" spc="-70" dirty="0">
                <a:solidFill>
                  <a:srgbClr val="000000"/>
                </a:solidFill>
              </a:rPr>
              <a:t> </a:t>
            </a:r>
            <a:r>
              <a:rPr sz="2000" dirty="0">
                <a:solidFill>
                  <a:srgbClr val="000000"/>
                </a:solidFill>
              </a:rPr>
              <a:t>bucket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997057" y="1651639"/>
            <a:ext cx="7374567" cy="4329100"/>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24.33</a:t>
            </a:r>
            <a:endParaRPr sz="2400">
              <a:latin typeface="Times New Roman"/>
              <a:cs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27659" y="440690"/>
            <a:ext cx="6080760" cy="513080"/>
          </a:xfrm>
          <a:prstGeom prst="rect">
            <a:avLst/>
          </a:prstGeom>
        </p:spPr>
        <p:txBody>
          <a:bodyPr vert="horz" wrap="square" lIns="0" tIns="12700" rIns="0" bIns="0" rtlCol="0">
            <a:spAutoFit/>
          </a:bodyPr>
          <a:lstStyle/>
          <a:p>
            <a:pPr marL="12700">
              <a:lnSpc>
                <a:spcPct val="100000"/>
              </a:lnSpc>
              <a:spcBef>
                <a:spcPts val="100"/>
              </a:spcBef>
            </a:pPr>
            <a:r>
              <a:rPr sz="3200" i="0" spc="395" dirty="0">
                <a:solidFill>
                  <a:srgbClr val="000000"/>
                </a:solidFill>
                <a:latin typeface="Times New Roman"/>
                <a:cs typeface="Times New Roman"/>
              </a:rPr>
              <a:t>24-7</a:t>
            </a:r>
            <a:r>
              <a:rPr sz="3200" i="0" spc="-40" dirty="0">
                <a:solidFill>
                  <a:srgbClr val="000000"/>
                </a:solidFill>
                <a:latin typeface="Times New Roman"/>
                <a:cs typeface="Times New Roman"/>
              </a:rPr>
              <a:t> </a:t>
            </a:r>
            <a:r>
              <a:rPr sz="3200" i="0" spc="100" dirty="0">
                <a:solidFill>
                  <a:srgbClr val="000000"/>
                </a:solidFill>
                <a:latin typeface="Times New Roman"/>
                <a:cs typeface="Times New Roman"/>
              </a:rPr>
              <a:t>INTEGRATEDSERVICES</a:t>
            </a:r>
            <a:endParaRPr sz="3200">
              <a:latin typeface="Times New Roman"/>
              <a:cs typeface="Times New Roman"/>
            </a:endParaRPr>
          </a:p>
        </p:txBody>
      </p:sp>
      <p:sp>
        <p:nvSpPr>
          <p:cNvPr id="6" name="object 6"/>
          <p:cNvSpPr/>
          <p:nvPr/>
        </p:nvSpPr>
        <p:spPr>
          <a:xfrm>
            <a:off x="287020" y="40297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153670" y="1558290"/>
            <a:ext cx="8068945" cy="4753610"/>
          </a:xfrm>
          <a:prstGeom prst="rect">
            <a:avLst/>
          </a:prstGeom>
        </p:spPr>
        <p:txBody>
          <a:bodyPr vert="horz" wrap="square" lIns="0" tIns="12700" rIns="0" bIns="0" rtlCol="0">
            <a:spAutoFit/>
          </a:bodyPr>
          <a:lstStyle/>
          <a:p>
            <a:pPr marL="12700" marR="5080" algn="just">
              <a:lnSpc>
                <a:spcPct val="100000"/>
              </a:lnSpc>
              <a:spcBef>
                <a:spcPts val="100"/>
              </a:spcBef>
            </a:pPr>
            <a:r>
              <a:rPr sz="2800" b="1" i="1" spc="-45" dirty="0">
                <a:latin typeface="Times New Roman"/>
                <a:cs typeface="Times New Roman"/>
              </a:rPr>
              <a:t>Two </a:t>
            </a:r>
            <a:r>
              <a:rPr sz="2800" b="1" i="1" spc="-5" dirty="0">
                <a:latin typeface="Times New Roman"/>
                <a:cs typeface="Times New Roman"/>
              </a:rPr>
              <a:t>models have been designed </a:t>
            </a:r>
            <a:r>
              <a:rPr sz="2800" b="1" i="1" dirty="0">
                <a:latin typeface="Times New Roman"/>
                <a:cs typeface="Times New Roman"/>
              </a:rPr>
              <a:t>to </a:t>
            </a:r>
            <a:r>
              <a:rPr sz="2800" b="1" i="1" spc="-5" dirty="0">
                <a:latin typeface="Times New Roman"/>
                <a:cs typeface="Times New Roman"/>
              </a:rPr>
              <a:t>provide </a:t>
            </a:r>
            <a:r>
              <a:rPr sz="2800" b="1" i="1" dirty="0">
                <a:latin typeface="Times New Roman"/>
                <a:cs typeface="Times New Roman"/>
              </a:rPr>
              <a:t>quality of </a:t>
            </a:r>
            <a:r>
              <a:rPr sz="2800" b="1" i="1" spc="5" dirty="0">
                <a:latin typeface="Times New Roman"/>
                <a:cs typeface="Times New Roman"/>
              </a:rPr>
              <a:t> </a:t>
            </a:r>
            <a:r>
              <a:rPr sz="2800" b="1" i="1" spc="-5" dirty="0">
                <a:latin typeface="Times New Roman"/>
                <a:cs typeface="Times New Roman"/>
              </a:rPr>
              <a:t>service</a:t>
            </a:r>
            <a:r>
              <a:rPr sz="2800" b="1" i="1" dirty="0">
                <a:latin typeface="Times New Roman"/>
                <a:cs typeface="Times New Roman"/>
              </a:rPr>
              <a:t> in</a:t>
            </a:r>
            <a:r>
              <a:rPr sz="2800" b="1" i="1" spc="5"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Internet:</a:t>
            </a:r>
            <a:r>
              <a:rPr sz="2800" b="1" i="1" dirty="0">
                <a:latin typeface="Times New Roman"/>
                <a:cs typeface="Times New Roman"/>
              </a:rPr>
              <a:t> </a:t>
            </a:r>
            <a:r>
              <a:rPr sz="2800" b="1" i="1" spc="-5" dirty="0">
                <a:latin typeface="Times New Roman"/>
                <a:cs typeface="Times New Roman"/>
              </a:rPr>
              <a:t>Integrated</a:t>
            </a:r>
            <a:r>
              <a:rPr sz="2800" b="1" i="1" dirty="0">
                <a:latin typeface="Times New Roman"/>
                <a:cs typeface="Times New Roman"/>
              </a:rPr>
              <a:t> </a:t>
            </a:r>
            <a:r>
              <a:rPr sz="2800" b="1" i="1" spc="-5" dirty="0">
                <a:latin typeface="Times New Roman"/>
                <a:cs typeface="Times New Roman"/>
              </a:rPr>
              <a:t>Services</a:t>
            </a:r>
            <a:r>
              <a:rPr sz="2800" b="1" i="1" dirty="0">
                <a:latin typeface="Times New Roman"/>
                <a:cs typeface="Times New Roman"/>
              </a:rPr>
              <a:t> and </a:t>
            </a:r>
            <a:r>
              <a:rPr sz="2800" b="1" i="1" spc="5" dirty="0">
                <a:latin typeface="Times New Roman"/>
                <a:cs typeface="Times New Roman"/>
              </a:rPr>
              <a:t> </a:t>
            </a:r>
            <a:r>
              <a:rPr sz="2800" b="1" i="1" spc="-10" dirty="0">
                <a:latin typeface="Times New Roman"/>
                <a:cs typeface="Times New Roman"/>
              </a:rPr>
              <a:t>Differentiated</a:t>
            </a:r>
            <a:r>
              <a:rPr sz="2800" b="1" i="1" spc="-5" dirty="0">
                <a:latin typeface="Times New Roman"/>
                <a:cs typeface="Times New Roman"/>
              </a:rPr>
              <a:t> Services.</a:t>
            </a:r>
            <a:r>
              <a:rPr sz="2800" b="1" i="1" dirty="0">
                <a:latin typeface="Times New Roman"/>
                <a:cs typeface="Times New Roman"/>
              </a:rPr>
              <a:t> </a:t>
            </a:r>
            <a:r>
              <a:rPr sz="2800" b="1" i="1" spc="-110" dirty="0">
                <a:latin typeface="Times New Roman"/>
                <a:cs typeface="Times New Roman"/>
              </a:rPr>
              <a:t>We</a:t>
            </a:r>
            <a:r>
              <a:rPr sz="2800" b="1" i="1" spc="-105" dirty="0">
                <a:latin typeface="Times New Roman"/>
                <a:cs typeface="Times New Roman"/>
              </a:rPr>
              <a:t> </a:t>
            </a:r>
            <a:r>
              <a:rPr sz="2800" b="1" i="1" spc="-5" dirty="0">
                <a:latin typeface="Times New Roman"/>
                <a:cs typeface="Times New Roman"/>
              </a:rPr>
              <a:t>discuss</a:t>
            </a:r>
            <a:r>
              <a:rPr sz="2800" b="1" i="1"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first</a:t>
            </a:r>
            <a:r>
              <a:rPr sz="2800" b="1" i="1" spc="690" dirty="0">
                <a:latin typeface="Times New Roman"/>
                <a:cs typeface="Times New Roman"/>
              </a:rPr>
              <a:t> </a:t>
            </a:r>
            <a:r>
              <a:rPr sz="2800" b="1" i="1" spc="-5" dirty="0">
                <a:latin typeface="Times New Roman"/>
                <a:cs typeface="Times New Roman"/>
              </a:rPr>
              <a:t>model </a:t>
            </a:r>
            <a:r>
              <a:rPr sz="2800" b="1" i="1" dirty="0">
                <a:latin typeface="Times New Roman"/>
                <a:cs typeface="Times New Roman"/>
              </a:rPr>
              <a:t> </a:t>
            </a:r>
            <a:r>
              <a:rPr sz="2800" b="1" i="1" spc="-10" dirty="0">
                <a:latin typeface="Times New Roman"/>
                <a:cs typeface="Times New Roman"/>
              </a:rPr>
              <a:t>here.</a:t>
            </a:r>
            <a:endParaRPr sz="2800">
              <a:latin typeface="Times New Roman"/>
              <a:cs typeface="Times New Roman"/>
            </a:endParaRPr>
          </a:p>
          <a:p>
            <a:pPr marL="117475">
              <a:lnSpc>
                <a:spcPct val="100000"/>
              </a:lnSpc>
              <a:spcBef>
                <a:spcPts val="2760"/>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87630">
              <a:lnSpc>
                <a:spcPct val="100000"/>
              </a:lnSpc>
              <a:spcBef>
                <a:spcPts val="390"/>
              </a:spcBef>
            </a:pPr>
            <a:r>
              <a:rPr sz="2400" b="1" spc="-5" dirty="0">
                <a:solidFill>
                  <a:srgbClr val="0033CC"/>
                </a:solidFill>
                <a:latin typeface="Times New Roman"/>
                <a:cs typeface="Times New Roman"/>
              </a:rPr>
              <a:t>Signaling</a:t>
            </a:r>
            <a:endParaRPr sz="2400">
              <a:latin typeface="Times New Roman"/>
              <a:cs typeface="Times New Roman"/>
            </a:endParaRPr>
          </a:p>
          <a:p>
            <a:pPr marL="87630" marR="5575935">
              <a:lnSpc>
                <a:spcPct val="100000"/>
              </a:lnSpc>
            </a:pPr>
            <a:r>
              <a:rPr sz="2400" b="1" dirty="0">
                <a:solidFill>
                  <a:srgbClr val="0033CC"/>
                </a:solidFill>
                <a:latin typeface="Times New Roman"/>
                <a:cs typeface="Times New Roman"/>
              </a:rPr>
              <a:t>Flow</a:t>
            </a:r>
            <a:r>
              <a:rPr sz="2400" b="1" spc="-50" dirty="0">
                <a:solidFill>
                  <a:srgbClr val="0033CC"/>
                </a:solidFill>
                <a:latin typeface="Times New Roman"/>
                <a:cs typeface="Times New Roman"/>
              </a:rPr>
              <a:t> </a:t>
            </a:r>
            <a:r>
              <a:rPr sz="2400" b="1" spc="-5" dirty="0">
                <a:solidFill>
                  <a:srgbClr val="0033CC"/>
                </a:solidFill>
                <a:latin typeface="Times New Roman"/>
                <a:cs typeface="Times New Roman"/>
              </a:rPr>
              <a:t>Specification </a:t>
            </a:r>
            <a:r>
              <a:rPr sz="2400" b="1" spc="-585" dirty="0">
                <a:solidFill>
                  <a:srgbClr val="0033CC"/>
                </a:solidFill>
                <a:latin typeface="Times New Roman"/>
                <a:cs typeface="Times New Roman"/>
              </a:rPr>
              <a:t> </a:t>
            </a:r>
            <a:r>
              <a:rPr sz="2400" b="1" spc="-5" dirty="0">
                <a:solidFill>
                  <a:srgbClr val="0033CC"/>
                </a:solidFill>
                <a:latin typeface="Times New Roman"/>
                <a:cs typeface="Times New Roman"/>
              </a:rPr>
              <a:t>Admission</a:t>
            </a:r>
            <a:endParaRPr sz="2400">
              <a:latin typeface="Times New Roman"/>
              <a:cs typeface="Times New Roman"/>
            </a:endParaRPr>
          </a:p>
          <a:p>
            <a:pPr marL="87630" marR="5999480">
              <a:lnSpc>
                <a:spcPct val="100000"/>
              </a:lnSpc>
            </a:pPr>
            <a:r>
              <a:rPr sz="2400" b="1" dirty="0">
                <a:solidFill>
                  <a:srgbClr val="0033CC"/>
                </a:solidFill>
                <a:latin typeface="Times New Roman"/>
                <a:cs typeface="Times New Roman"/>
              </a:rPr>
              <a:t>Service</a:t>
            </a:r>
            <a:r>
              <a:rPr sz="2400" b="1" spc="-75" dirty="0">
                <a:solidFill>
                  <a:srgbClr val="0033CC"/>
                </a:solidFill>
                <a:latin typeface="Times New Roman"/>
                <a:cs typeface="Times New Roman"/>
              </a:rPr>
              <a:t> </a:t>
            </a:r>
            <a:r>
              <a:rPr sz="2400" b="1" spc="-5" dirty="0">
                <a:solidFill>
                  <a:srgbClr val="0033CC"/>
                </a:solidFill>
                <a:latin typeface="Times New Roman"/>
                <a:cs typeface="Times New Roman"/>
              </a:rPr>
              <a:t>Classes </a:t>
            </a:r>
            <a:r>
              <a:rPr sz="2400" b="1" spc="-585" dirty="0">
                <a:solidFill>
                  <a:srgbClr val="0033CC"/>
                </a:solidFill>
                <a:latin typeface="Times New Roman"/>
                <a:cs typeface="Times New Roman"/>
              </a:rPr>
              <a:t> </a:t>
            </a:r>
            <a:r>
              <a:rPr sz="2400" b="1" spc="-5" dirty="0">
                <a:solidFill>
                  <a:srgbClr val="0033CC"/>
                </a:solidFill>
                <a:latin typeface="Times New Roman"/>
                <a:cs typeface="Times New Roman"/>
              </a:rPr>
              <a:t>RSVP</a:t>
            </a:r>
            <a:endParaRPr sz="2400">
              <a:latin typeface="Times New Roman"/>
              <a:cs typeface="Times New Roman"/>
            </a:endParaRPr>
          </a:p>
          <a:p>
            <a:pPr marL="87630" algn="just">
              <a:lnSpc>
                <a:spcPct val="100000"/>
              </a:lnSpc>
            </a:pPr>
            <a:r>
              <a:rPr sz="2400" b="1" spc="-10" dirty="0">
                <a:solidFill>
                  <a:srgbClr val="0033CC"/>
                </a:solidFill>
                <a:latin typeface="Times New Roman"/>
                <a:cs typeface="Times New Roman"/>
              </a:rPr>
              <a:t>Problems</a:t>
            </a:r>
            <a:r>
              <a:rPr sz="2400" b="1" spc="-5" dirty="0">
                <a:solidFill>
                  <a:srgbClr val="0033CC"/>
                </a:solidFill>
                <a:latin typeface="Times New Roman"/>
                <a:cs typeface="Times New Roman"/>
              </a:rPr>
              <a:t> </a:t>
            </a:r>
            <a:r>
              <a:rPr sz="2400" b="1" dirty="0">
                <a:solidFill>
                  <a:srgbClr val="0033CC"/>
                </a:solidFill>
                <a:latin typeface="Times New Roman"/>
                <a:cs typeface="Times New Roman"/>
              </a:rPr>
              <a:t>with</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Integrated</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Services</a:t>
            </a:r>
            <a:endParaRPr sz="2400">
              <a:latin typeface="Times New Roman"/>
              <a:cs typeface="Times New Roman"/>
            </a:endParaRPr>
          </a:p>
        </p:txBody>
      </p:sp>
      <p:sp>
        <p:nvSpPr>
          <p:cNvPr id="8" name="object 8"/>
          <p:cNvSpPr/>
          <p:nvPr/>
        </p:nvSpPr>
        <p:spPr>
          <a:xfrm>
            <a:off x="271779" y="40144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24.34</a:t>
            </a:r>
            <a:endParaRPr sz="2400">
              <a:latin typeface="Times New Roman"/>
              <a:cs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1165860"/>
            <a:chOff x="458469" y="2758439"/>
            <a:chExt cx="8153400" cy="1165860"/>
          </a:xfrm>
        </p:grpSpPr>
        <p:sp>
          <p:nvSpPr>
            <p:cNvPr id="4" name="object 4"/>
            <p:cNvSpPr/>
            <p:nvPr/>
          </p:nvSpPr>
          <p:spPr>
            <a:xfrm>
              <a:off x="458469" y="3886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50240" y="2792729"/>
            <a:ext cx="7752080" cy="1000760"/>
          </a:xfrm>
          <a:prstGeom prst="rect">
            <a:avLst/>
          </a:prstGeom>
        </p:spPr>
        <p:txBody>
          <a:bodyPr vert="horz" wrap="square" lIns="0" tIns="12700" rIns="0" bIns="0" rtlCol="0">
            <a:spAutoFit/>
          </a:bodyPr>
          <a:lstStyle/>
          <a:p>
            <a:pPr marL="1728470" marR="5080" indent="-1715770">
              <a:lnSpc>
                <a:spcPct val="100000"/>
              </a:lnSpc>
              <a:spcBef>
                <a:spcPts val="100"/>
              </a:spcBef>
            </a:pPr>
            <a:r>
              <a:rPr sz="3200" b="1" spc="-5" dirty="0">
                <a:latin typeface="Arial"/>
                <a:cs typeface="Arial"/>
              </a:rPr>
              <a:t>Integrated Services is </a:t>
            </a:r>
            <a:r>
              <a:rPr sz="3200" b="1" dirty="0">
                <a:latin typeface="Arial"/>
                <a:cs typeface="Arial"/>
              </a:rPr>
              <a:t>a flow-based </a:t>
            </a:r>
            <a:r>
              <a:rPr sz="3200" b="1" spc="-5" dirty="0">
                <a:latin typeface="Arial"/>
                <a:cs typeface="Arial"/>
              </a:rPr>
              <a:t>QoS </a:t>
            </a:r>
            <a:r>
              <a:rPr sz="3200" b="1" spc="-875" dirty="0">
                <a:latin typeface="Arial"/>
                <a:cs typeface="Arial"/>
              </a:rPr>
              <a:t> </a:t>
            </a:r>
            <a:r>
              <a:rPr sz="3200" b="1" spc="-5" dirty="0">
                <a:latin typeface="Arial"/>
                <a:cs typeface="Arial"/>
              </a:rPr>
              <a:t>model</a:t>
            </a:r>
            <a:r>
              <a:rPr sz="3200" b="1" spc="-10" dirty="0">
                <a:latin typeface="Arial"/>
                <a:cs typeface="Arial"/>
              </a:rPr>
              <a:t> </a:t>
            </a:r>
            <a:r>
              <a:rPr sz="3200" b="1" spc="-5" dirty="0">
                <a:latin typeface="Arial"/>
                <a:cs typeface="Arial"/>
              </a:rPr>
              <a:t>designed for</a:t>
            </a:r>
            <a:r>
              <a:rPr sz="3200" b="1" dirty="0">
                <a:latin typeface="Arial"/>
                <a:cs typeface="Arial"/>
              </a:rPr>
              <a:t> </a:t>
            </a:r>
            <a:r>
              <a:rPr sz="3200" b="1" spc="-145" dirty="0">
                <a:latin typeface="Arial"/>
                <a:cs typeface="Arial"/>
              </a:rPr>
              <a:t>IP.</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24.35</a:t>
            </a:r>
            <a:endParaRPr sz="2400">
              <a:latin typeface="Times New Roman"/>
              <a:cs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33121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24.22	</a:t>
            </a:r>
            <a:r>
              <a:rPr sz="2000" dirty="0">
                <a:solidFill>
                  <a:srgbClr val="000000"/>
                </a:solidFill>
              </a:rPr>
              <a:t>Path</a:t>
            </a:r>
            <a:r>
              <a:rPr sz="2000" spc="-65" dirty="0">
                <a:solidFill>
                  <a:srgbClr val="000000"/>
                </a:solidFill>
              </a:rPr>
              <a:t> </a:t>
            </a:r>
            <a:r>
              <a:rPr sz="2000" spc="-5" dirty="0">
                <a:solidFill>
                  <a:srgbClr val="000000"/>
                </a:solidFill>
              </a:rPr>
              <a:t>messages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94030" y="2693055"/>
            <a:ext cx="8345170" cy="213654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24.36</a:t>
            </a:r>
            <a:endParaRPr sz="2400">
              <a:latin typeface="Times New Roman"/>
              <a:cs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3540" y="796290"/>
            <a:ext cx="3329304"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5"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24.23	</a:t>
            </a:r>
            <a:r>
              <a:rPr sz="2000" spc="-5" dirty="0">
                <a:solidFill>
                  <a:srgbClr val="000000"/>
                </a:solidFill>
              </a:rPr>
              <a:t>Resv</a:t>
            </a:r>
            <a:r>
              <a:rPr sz="2000" spc="-60" dirty="0">
                <a:solidFill>
                  <a:srgbClr val="000000"/>
                </a:solidFill>
              </a:rPr>
              <a:t> </a:t>
            </a:r>
            <a:r>
              <a:rPr sz="2000" spc="-5" dirty="0">
                <a:solidFill>
                  <a:srgbClr val="000000"/>
                </a:solidFill>
              </a:rPr>
              <a:t>messages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304800" y="2689390"/>
            <a:ext cx="8327390" cy="2128817"/>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24.37</a:t>
            </a:r>
            <a:endParaRPr sz="24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8519" y="110490"/>
            <a:ext cx="4990465" cy="391160"/>
          </a:xfrm>
          <a:prstGeom prst="rect">
            <a:avLst/>
          </a:prstGeom>
        </p:spPr>
        <p:txBody>
          <a:bodyPr vert="horz" wrap="square" lIns="0" tIns="12700" rIns="0" bIns="0" rtlCol="0">
            <a:spAutoFit/>
          </a:bodyPr>
          <a:lstStyle/>
          <a:p>
            <a:pPr marL="12700">
              <a:lnSpc>
                <a:spcPct val="100000"/>
              </a:lnSpc>
              <a:spcBef>
                <a:spcPts val="100"/>
              </a:spcBef>
              <a:tabLst>
                <a:tab pos="1490345" algn="l"/>
              </a:tabLst>
            </a:pPr>
            <a:r>
              <a:rPr sz="2400" i="0" spc="-50" dirty="0">
                <a:solidFill>
                  <a:srgbClr val="3333CC"/>
                </a:solidFill>
                <a:latin typeface="Times New Roman"/>
                <a:cs typeface="Times New Roman"/>
              </a:rPr>
              <a:t>Table</a:t>
            </a:r>
            <a:r>
              <a:rPr sz="2400" i="0" dirty="0">
                <a:solidFill>
                  <a:srgbClr val="3333CC"/>
                </a:solidFill>
                <a:latin typeface="Times New Roman"/>
                <a:cs typeface="Times New Roman"/>
              </a:rPr>
              <a:t> 23.1	</a:t>
            </a:r>
            <a:r>
              <a:rPr sz="2000" spc="-20" dirty="0">
                <a:solidFill>
                  <a:srgbClr val="000000"/>
                </a:solidFill>
              </a:rPr>
              <a:t>Well-known</a:t>
            </a:r>
            <a:r>
              <a:rPr sz="2000" spc="-5" dirty="0">
                <a:solidFill>
                  <a:srgbClr val="000000"/>
                </a:solidFill>
              </a:rPr>
              <a:t> </a:t>
            </a:r>
            <a:r>
              <a:rPr sz="2000" dirty="0">
                <a:solidFill>
                  <a:srgbClr val="000000"/>
                </a:solidFill>
              </a:rPr>
              <a:t>ports</a:t>
            </a:r>
            <a:r>
              <a:rPr sz="2000" spc="-15" dirty="0">
                <a:solidFill>
                  <a:srgbClr val="000000"/>
                </a:solidFill>
              </a:rPr>
              <a:t> </a:t>
            </a:r>
            <a:r>
              <a:rPr sz="2000" dirty="0">
                <a:solidFill>
                  <a:srgbClr val="000000"/>
                </a:solidFill>
              </a:rPr>
              <a:t>used</a:t>
            </a:r>
            <a:r>
              <a:rPr sz="2000" spc="-10" dirty="0">
                <a:solidFill>
                  <a:srgbClr val="000000"/>
                </a:solidFill>
              </a:rPr>
              <a:t> with</a:t>
            </a:r>
            <a:r>
              <a:rPr sz="2000" spc="-5" dirty="0">
                <a:solidFill>
                  <a:srgbClr val="000000"/>
                </a:solidFill>
              </a:rPr>
              <a:t> </a:t>
            </a:r>
            <a:r>
              <a:rPr sz="2000" dirty="0">
                <a:solidFill>
                  <a:srgbClr val="000000"/>
                </a:solidFill>
              </a:rPr>
              <a:t>UDP</a:t>
            </a:r>
            <a:endParaRPr sz="2000">
              <a:latin typeface="Times New Roman"/>
              <a:cs typeface="Times New Roman"/>
            </a:endParaRPr>
          </a:p>
        </p:txBody>
      </p:sp>
      <p:grpSp>
        <p:nvGrpSpPr>
          <p:cNvPr id="3" name="object 3"/>
          <p:cNvGrpSpPr/>
          <p:nvPr/>
        </p:nvGrpSpPr>
        <p:grpSpPr>
          <a:xfrm>
            <a:off x="689609" y="619133"/>
            <a:ext cx="7674609" cy="5781675"/>
            <a:chOff x="689609" y="619133"/>
            <a:chExt cx="7674609" cy="5781675"/>
          </a:xfrm>
        </p:grpSpPr>
        <p:pic>
          <p:nvPicPr>
            <p:cNvPr id="4" name="object 4"/>
            <p:cNvPicPr/>
            <p:nvPr/>
          </p:nvPicPr>
          <p:blipFill>
            <a:blip r:embed="rId2" cstate="print"/>
            <a:stretch>
              <a:fillRect/>
            </a:stretch>
          </p:blipFill>
          <p:spPr>
            <a:xfrm>
              <a:off x="697469" y="619133"/>
              <a:ext cx="7619544" cy="1558740"/>
            </a:xfrm>
            <a:prstGeom prst="rect">
              <a:avLst/>
            </a:prstGeom>
          </p:spPr>
        </p:pic>
        <p:pic>
          <p:nvPicPr>
            <p:cNvPr id="5" name="object 5"/>
            <p:cNvPicPr/>
            <p:nvPr/>
          </p:nvPicPr>
          <p:blipFill>
            <a:blip r:embed="rId3" cstate="print"/>
            <a:stretch>
              <a:fillRect/>
            </a:stretch>
          </p:blipFill>
          <p:spPr>
            <a:xfrm>
              <a:off x="689609" y="2136140"/>
              <a:ext cx="7674610" cy="4264660"/>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13</a:t>
            </a:fld>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1000" y="796290"/>
            <a:ext cx="398081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24.24	</a:t>
            </a:r>
            <a:r>
              <a:rPr sz="2000" spc="-5" dirty="0">
                <a:solidFill>
                  <a:srgbClr val="000000"/>
                </a:solidFill>
              </a:rPr>
              <a:t>Reservation</a:t>
            </a:r>
            <a:r>
              <a:rPr sz="2000" spc="-45" dirty="0">
                <a:solidFill>
                  <a:srgbClr val="000000"/>
                </a:solidFill>
              </a:rPr>
              <a:t> </a:t>
            </a:r>
            <a:r>
              <a:rPr sz="2000" spc="-5" dirty="0">
                <a:solidFill>
                  <a:srgbClr val="000000"/>
                </a:solidFill>
              </a:rPr>
              <a:t>merging</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26719" y="2529225"/>
            <a:ext cx="8336280" cy="213654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24.38</a:t>
            </a:r>
            <a:endParaRPr sz="2400">
              <a:latin typeface="Times New Roman"/>
              <a:cs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2270" y="796290"/>
            <a:ext cx="366712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24.25	</a:t>
            </a:r>
            <a:r>
              <a:rPr sz="2000" spc="-5" dirty="0">
                <a:solidFill>
                  <a:srgbClr val="000000"/>
                </a:solidFill>
              </a:rPr>
              <a:t>Reservation</a:t>
            </a:r>
            <a:r>
              <a:rPr sz="2000" spc="-65" dirty="0">
                <a:solidFill>
                  <a:srgbClr val="000000"/>
                </a:solidFill>
              </a:rPr>
              <a:t> </a:t>
            </a:r>
            <a:r>
              <a:rPr sz="2000" spc="-5" dirty="0">
                <a:solidFill>
                  <a:srgbClr val="000000"/>
                </a:solidFill>
              </a:rPr>
              <a:t>styles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979169" y="2112010"/>
            <a:ext cx="7184390" cy="2632710"/>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24.39</a:t>
            </a:r>
            <a:endParaRPr sz="2400">
              <a:latin typeface="Times New Roman"/>
              <a:cs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27659" y="440690"/>
            <a:ext cx="6983730"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24-8</a:t>
            </a:r>
            <a:r>
              <a:rPr sz="3200" i="0" spc="-25" dirty="0">
                <a:solidFill>
                  <a:srgbClr val="000000"/>
                </a:solidFill>
                <a:latin typeface="Times New Roman"/>
                <a:cs typeface="Times New Roman"/>
              </a:rPr>
              <a:t> </a:t>
            </a:r>
            <a:r>
              <a:rPr sz="3200" i="0" spc="80" dirty="0">
                <a:solidFill>
                  <a:srgbClr val="000000"/>
                </a:solidFill>
                <a:latin typeface="Times New Roman"/>
                <a:cs typeface="Times New Roman"/>
              </a:rPr>
              <a:t>DI</a:t>
            </a:r>
            <a:r>
              <a:rPr sz="3200" i="0" spc="80" dirty="0">
                <a:solidFill>
                  <a:srgbClr val="000000"/>
                </a:solidFill>
                <a:latin typeface="Arial"/>
                <a:cs typeface="Arial"/>
              </a:rPr>
              <a:t>F</a:t>
            </a:r>
            <a:r>
              <a:rPr sz="4800" i="0" spc="120" baseline="-3472" dirty="0">
                <a:solidFill>
                  <a:srgbClr val="BFBFBF"/>
                </a:solidFill>
                <a:latin typeface="Times New Roman"/>
                <a:cs typeface="Times New Roman"/>
              </a:rPr>
              <a:t>F</a:t>
            </a:r>
            <a:r>
              <a:rPr sz="3200" i="0" spc="80" dirty="0">
                <a:solidFill>
                  <a:srgbClr val="000000"/>
                </a:solidFill>
                <a:latin typeface="Times New Roman"/>
                <a:cs typeface="Times New Roman"/>
              </a:rPr>
              <a:t>ERENTIATEDSERVICES</a:t>
            </a:r>
            <a:endParaRPr sz="3200">
              <a:latin typeface="Times New Roman"/>
              <a:cs typeface="Times New Roman"/>
            </a:endParaRPr>
          </a:p>
        </p:txBody>
      </p:sp>
      <p:sp>
        <p:nvSpPr>
          <p:cNvPr id="6" name="object 6"/>
          <p:cNvSpPr txBox="1"/>
          <p:nvPr/>
        </p:nvSpPr>
        <p:spPr>
          <a:xfrm>
            <a:off x="229870" y="1419859"/>
            <a:ext cx="8070215" cy="1732280"/>
          </a:xfrm>
          <a:prstGeom prst="rect">
            <a:avLst/>
          </a:prstGeom>
        </p:spPr>
        <p:txBody>
          <a:bodyPr vert="horz" wrap="square" lIns="0" tIns="12700" rIns="0" bIns="0" rtlCol="0">
            <a:spAutoFit/>
          </a:bodyPr>
          <a:lstStyle/>
          <a:p>
            <a:pPr marL="12700" marR="5080" algn="just">
              <a:lnSpc>
                <a:spcPct val="100000"/>
              </a:lnSpc>
              <a:spcBef>
                <a:spcPts val="100"/>
              </a:spcBef>
            </a:pPr>
            <a:r>
              <a:rPr sz="2800" b="1" i="1" spc="-10" dirty="0">
                <a:latin typeface="Times New Roman"/>
                <a:cs typeface="Times New Roman"/>
              </a:rPr>
              <a:t>Differentiated</a:t>
            </a:r>
            <a:r>
              <a:rPr sz="2800" b="1" i="1" spc="-5" dirty="0">
                <a:latin typeface="Times New Roman"/>
                <a:cs typeface="Times New Roman"/>
              </a:rPr>
              <a:t> Services</a:t>
            </a:r>
            <a:r>
              <a:rPr sz="2800" b="1" i="1" dirty="0">
                <a:latin typeface="Times New Roman"/>
                <a:cs typeface="Times New Roman"/>
              </a:rPr>
              <a:t> </a:t>
            </a:r>
            <a:r>
              <a:rPr sz="2800" b="1" i="1" spc="-5" dirty="0">
                <a:latin typeface="Times New Roman"/>
                <a:cs typeface="Times New Roman"/>
              </a:rPr>
              <a:t>(DS</a:t>
            </a:r>
            <a:r>
              <a:rPr sz="2800" b="1" i="1" dirty="0">
                <a:latin typeface="Times New Roman"/>
                <a:cs typeface="Times New Roman"/>
              </a:rPr>
              <a:t> or</a:t>
            </a:r>
            <a:r>
              <a:rPr sz="2800" b="1" i="1" spc="5" dirty="0">
                <a:latin typeface="Times New Roman"/>
                <a:cs typeface="Times New Roman"/>
              </a:rPr>
              <a:t> </a:t>
            </a:r>
            <a:r>
              <a:rPr sz="2800" b="1" i="1" spc="-10" dirty="0">
                <a:latin typeface="Times New Roman"/>
                <a:cs typeface="Times New Roman"/>
              </a:rPr>
              <a:t>Diffserv)</a:t>
            </a:r>
            <a:r>
              <a:rPr sz="2800" b="1" i="1" spc="685" dirty="0">
                <a:latin typeface="Times New Roman"/>
                <a:cs typeface="Times New Roman"/>
              </a:rPr>
              <a:t> </a:t>
            </a:r>
            <a:r>
              <a:rPr sz="2800" b="1" i="1" spc="-5" dirty="0">
                <a:latin typeface="Times New Roman"/>
                <a:cs typeface="Times New Roman"/>
              </a:rPr>
              <a:t>was </a:t>
            </a:r>
            <a:r>
              <a:rPr sz="2800" b="1" i="1" dirty="0">
                <a:latin typeface="Times New Roman"/>
                <a:cs typeface="Times New Roman"/>
              </a:rPr>
              <a:t> </a:t>
            </a:r>
            <a:r>
              <a:rPr sz="2800" b="1" i="1" spc="-5" dirty="0">
                <a:latin typeface="Times New Roman"/>
                <a:cs typeface="Times New Roman"/>
              </a:rPr>
              <a:t>introduced</a:t>
            </a:r>
            <a:r>
              <a:rPr sz="2800" b="1" i="1" dirty="0">
                <a:latin typeface="Times New Roman"/>
                <a:cs typeface="Times New Roman"/>
              </a:rPr>
              <a:t> by </a:t>
            </a:r>
            <a:r>
              <a:rPr sz="2800" b="1" i="1" spc="-5" dirty="0">
                <a:latin typeface="Times New Roman"/>
                <a:cs typeface="Times New Roman"/>
              </a:rPr>
              <a:t>the</a:t>
            </a:r>
            <a:r>
              <a:rPr sz="2800" b="1" i="1" dirty="0">
                <a:latin typeface="Times New Roman"/>
                <a:cs typeface="Times New Roman"/>
              </a:rPr>
              <a:t> </a:t>
            </a:r>
            <a:r>
              <a:rPr sz="2800" b="1" i="1" spc="-10" dirty="0">
                <a:latin typeface="Times New Roman"/>
                <a:cs typeface="Times New Roman"/>
              </a:rPr>
              <a:t>IETF </a:t>
            </a:r>
            <a:r>
              <a:rPr sz="2800" b="1" i="1" spc="-5" dirty="0">
                <a:latin typeface="Times New Roman"/>
                <a:cs typeface="Times New Roman"/>
              </a:rPr>
              <a:t>(Internet</a:t>
            </a:r>
            <a:r>
              <a:rPr sz="2800" b="1" i="1" dirty="0">
                <a:latin typeface="Times New Roman"/>
                <a:cs typeface="Times New Roman"/>
              </a:rPr>
              <a:t> </a:t>
            </a:r>
            <a:r>
              <a:rPr sz="2800" b="1" i="1" spc="-5" dirty="0">
                <a:latin typeface="Times New Roman"/>
                <a:cs typeface="Times New Roman"/>
              </a:rPr>
              <a:t>Engineering</a:t>
            </a:r>
            <a:r>
              <a:rPr sz="2800" b="1" i="1" dirty="0">
                <a:latin typeface="Times New Roman"/>
                <a:cs typeface="Times New Roman"/>
              </a:rPr>
              <a:t> </a:t>
            </a:r>
            <a:r>
              <a:rPr sz="2800" b="1" i="1" spc="-70" dirty="0">
                <a:latin typeface="Times New Roman"/>
                <a:cs typeface="Times New Roman"/>
              </a:rPr>
              <a:t>Task </a:t>
            </a:r>
            <a:r>
              <a:rPr sz="2800" b="1" i="1" spc="-65" dirty="0">
                <a:latin typeface="Times New Roman"/>
                <a:cs typeface="Times New Roman"/>
              </a:rPr>
              <a:t> </a:t>
            </a:r>
            <a:r>
              <a:rPr sz="2800" b="1" i="1" spc="-5" dirty="0">
                <a:latin typeface="Times New Roman"/>
                <a:cs typeface="Times New Roman"/>
              </a:rPr>
              <a:t>Force)</a:t>
            </a:r>
            <a:r>
              <a:rPr sz="2800" b="1" i="1" dirty="0">
                <a:latin typeface="Times New Roman"/>
                <a:cs typeface="Times New Roman"/>
              </a:rPr>
              <a:t> to</a:t>
            </a:r>
            <a:r>
              <a:rPr sz="2800" b="1" i="1" spc="5" dirty="0">
                <a:latin typeface="Times New Roman"/>
                <a:cs typeface="Times New Roman"/>
              </a:rPr>
              <a:t> </a:t>
            </a:r>
            <a:r>
              <a:rPr sz="2800" b="1" i="1" spc="-5" dirty="0">
                <a:latin typeface="Times New Roman"/>
                <a:cs typeface="Times New Roman"/>
              </a:rPr>
              <a:t>handle</a:t>
            </a:r>
            <a:r>
              <a:rPr sz="2800" b="1" i="1"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shortcomings</a:t>
            </a:r>
            <a:r>
              <a:rPr sz="2800" b="1" i="1" dirty="0">
                <a:latin typeface="Times New Roman"/>
                <a:cs typeface="Times New Roman"/>
              </a:rPr>
              <a:t> of</a:t>
            </a:r>
            <a:r>
              <a:rPr sz="2800" b="1" i="1" spc="5" dirty="0">
                <a:latin typeface="Times New Roman"/>
                <a:cs typeface="Times New Roman"/>
              </a:rPr>
              <a:t> </a:t>
            </a:r>
            <a:r>
              <a:rPr sz="2800" b="1" i="1" spc="-5" dirty="0">
                <a:latin typeface="Times New Roman"/>
                <a:cs typeface="Times New Roman"/>
              </a:rPr>
              <a:t>Integrated </a:t>
            </a:r>
            <a:r>
              <a:rPr sz="2800" b="1" i="1" dirty="0">
                <a:latin typeface="Times New Roman"/>
                <a:cs typeface="Times New Roman"/>
              </a:rPr>
              <a:t> </a:t>
            </a:r>
            <a:r>
              <a:rPr sz="2800" b="1" i="1" spc="-5" dirty="0">
                <a:latin typeface="Times New Roman"/>
                <a:cs typeface="Times New Roman"/>
              </a:rPr>
              <a:t>Services.</a:t>
            </a:r>
            <a:endParaRPr sz="2800">
              <a:latin typeface="Times New Roman"/>
              <a:cs typeface="Times New Roman"/>
            </a:endParaRPr>
          </a:p>
        </p:txBody>
      </p:sp>
      <p:sp>
        <p:nvSpPr>
          <p:cNvPr id="7" name="object 7"/>
          <p:cNvSpPr/>
          <p:nvPr/>
        </p:nvSpPr>
        <p:spPr>
          <a:xfrm>
            <a:off x="287020" y="46520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8" name="object 8"/>
          <p:cNvSpPr txBox="1"/>
          <p:nvPr/>
        </p:nvSpPr>
        <p:spPr>
          <a:xfrm>
            <a:off x="228600" y="4180204"/>
            <a:ext cx="4700905" cy="925194"/>
          </a:xfrm>
          <a:prstGeom prst="rect">
            <a:avLst/>
          </a:prstGeom>
        </p:spPr>
        <p:txBody>
          <a:bodyPr vert="horz" wrap="square" lIns="0" tIns="70485" rIns="0" bIns="0" rtlCol="0">
            <a:spAutoFit/>
          </a:bodyPr>
          <a:lstStyle/>
          <a:p>
            <a:pPr marL="42545">
              <a:lnSpc>
                <a:spcPct val="100000"/>
              </a:lnSpc>
              <a:spcBef>
                <a:spcPts val="555"/>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a:lnSpc>
                <a:spcPct val="100000"/>
              </a:lnSpc>
              <a:spcBef>
                <a:spcPts val="390"/>
              </a:spcBef>
            </a:pPr>
            <a:r>
              <a:rPr sz="2400" b="1" spc="-5" dirty="0">
                <a:solidFill>
                  <a:srgbClr val="0033CC"/>
                </a:solidFill>
                <a:latin typeface="Times New Roman"/>
                <a:cs typeface="Times New Roman"/>
              </a:rPr>
              <a:t>DS</a:t>
            </a:r>
            <a:r>
              <a:rPr sz="2400" b="1" spc="-55" dirty="0">
                <a:solidFill>
                  <a:srgbClr val="0033CC"/>
                </a:solidFill>
                <a:latin typeface="Times New Roman"/>
                <a:cs typeface="Times New Roman"/>
              </a:rPr>
              <a:t> </a:t>
            </a:r>
            <a:r>
              <a:rPr sz="2400" b="1" dirty="0">
                <a:solidFill>
                  <a:srgbClr val="0033CC"/>
                </a:solidFill>
                <a:latin typeface="Times New Roman"/>
                <a:cs typeface="Times New Roman"/>
              </a:rPr>
              <a:t>Field</a:t>
            </a:r>
            <a:endParaRPr sz="2400">
              <a:latin typeface="Times New Roman"/>
              <a:cs typeface="Times New Roman"/>
            </a:endParaRPr>
          </a:p>
        </p:txBody>
      </p:sp>
      <p:sp>
        <p:nvSpPr>
          <p:cNvPr id="9" name="object 9"/>
          <p:cNvSpPr/>
          <p:nvPr/>
        </p:nvSpPr>
        <p:spPr>
          <a:xfrm>
            <a:off x="271779" y="46367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10" name="object 10"/>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24.40</a:t>
            </a:r>
            <a:endParaRPr sz="2400">
              <a:latin typeface="Times New Roman"/>
              <a:cs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1165860"/>
            <a:chOff x="458469" y="2758439"/>
            <a:chExt cx="8153400" cy="1165860"/>
          </a:xfrm>
        </p:grpSpPr>
        <p:sp>
          <p:nvSpPr>
            <p:cNvPr id="4" name="object 4"/>
            <p:cNvSpPr/>
            <p:nvPr/>
          </p:nvSpPr>
          <p:spPr>
            <a:xfrm>
              <a:off x="458469" y="3886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93419" y="2792729"/>
            <a:ext cx="7665084" cy="1000760"/>
          </a:xfrm>
          <a:prstGeom prst="rect">
            <a:avLst/>
          </a:prstGeom>
        </p:spPr>
        <p:txBody>
          <a:bodyPr vert="horz" wrap="square" lIns="0" tIns="12700" rIns="0" bIns="0" rtlCol="0">
            <a:spAutoFit/>
          </a:bodyPr>
          <a:lstStyle/>
          <a:p>
            <a:pPr marL="1210310" marR="5080" indent="-1197610">
              <a:lnSpc>
                <a:spcPct val="100000"/>
              </a:lnSpc>
              <a:spcBef>
                <a:spcPts val="100"/>
              </a:spcBef>
            </a:pPr>
            <a:r>
              <a:rPr sz="3200" b="1" spc="-5" dirty="0">
                <a:latin typeface="Arial"/>
                <a:cs typeface="Arial"/>
              </a:rPr>
              <a:t>Differentiated Services is </a:t>
            </a:r>
            <a:r>
              <a:rPr sz="3200" b="1" dirty="0">
                <a:latin typeface="Arial"/>
                <a:cs typeface="Arial"/>
              </a:rPr>
              <a:t>a class-based </a:t>
            </a:r>
            <a:r>
              <a:rPr sz="3200" b="1" spc="-875" dirty="0">
                <a:latin typeface="Arial"/>
                <a:cs typeface="Arial"/>
              </a:rPr>
              <a:t> </a:t>
            </a:r>
            <a:r>
              <a:rPr sz="3200" b="1" dirty="0">
                <a:latin typeface="Arial"/>
                <a:cs typeface="Arial"/>
              </a:rPr>
              <a:t>QoS</a:t>
            </a:r>
            <a:r>
              <a:rPr sz="3200" b="1" spc="-15" dirty="0">
                <a:latin typeface="Arial"/>
                <a:cs typeface="Arial"/>
              </a:rPr>
              <a:t> </a:t>
            </a:r>
            <a:r>
              <a:rPr sz="3200" b="1" spc="-5" dirty="0">
                <a:latin typeface="Arial"/>
                <a:cs typeface="Arial"/>
              </a:rPr>
              <a:t>model</a:t>
            </a:r>
            <a:r>
              <a:rPr sz="3200" b="1" spc="-10" dirty="0">
                <a:latin typeface="Arial"/>
                <a:cs typeface="Arial"/>
              </a:rPr>
              <a:t> </a:t>
            </a:r>
            <a:r>
              <a:rPr sz="3200" b="1" spc="-5" dirty="0">
                <a:latin typeface="Arial"/>
                <a:cs typeface="Arial"/>
              </a:rPr>
              <a:t>designed</a:t>
            </a:r>
            <a:r>
              <a:rPr sz="3200" b="1" spc="-10" dirty="0">
                <a:latin typeface="Arial"/>
                <a:cs typeface="Arial"/>
              </a:rPr>
              <a:t> </a:t>
            </a:r>
            <a:r>
              <a:rPr sz="3200" b="1" dirty="0">
                <a:latin typeface="Arial"/>
                <a:cs typeface="Arial"/>
              </a:rPr>
              <a:t>for</a:t>
            </a:r>
            <a:r>
              <a:rPr sz="3200" b="1" spc="-15" dirty="0">
                <a:latin typeface="Arial"/>
                <a:cs typeface="Arial"/>
              </a:rPr>
              <a:t> </a:t>
            </a:r>
            <a:r>
              <a:rPr sz="3200" b="1" spc="-145" dirty="0">
                <a:latin typeface="Arial"/>
                <a:cs typeface="Arial"/>
              </a:rPr>
              <a:t>IP.</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24.41</a:t>
            </a:r>
            <a:endParaRPr sz="2400">
              <a:latin typeface="Times New Roman"/>
              <a:cs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3540" y="796290"/>
            <a:ext cx="265303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24.26	</a:t>
            </a:r>
            <a:r>
              <a:rPr sz="2000" dirty="0">
                <a:solidFill>
                  <a:srgbClr val="000000"/>
                </a:solidFill>
              </a:rPr>
              <a:t>DS</a:t>
            </a:r>
            <a:r>
              <a:rPr sz="2000" spc="-80" dirty="0">
                <a:solidFill>
                  <a:srgbClr val="000000"/>
                </a:solidFill>
              </a:rPr>
              <a:t> </a:t>
            </a:r>
            <a:r>
              <a:rPr sz="2000" spc="-5" dirty="0">
                <a:solidFill>
                  <a:srgbClr val="000000"/>
                </a:solidFill>
              </a:rPr>
              <a:t>field</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214879" y="2999739"/>
            <a:ext cx="4712970" cy="855980"/>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24.42</a:t>
            </a:r>
            <a:endParaRPr sz="2400">
              <a:latin typeface="Times New Roman"/>
              <a:cs typeface="Times New Roman"/>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8620" y="796290"/>
            <a:ext cx="378142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24.27	</a:t>
            </a:r>
            <a:r>
              <a:rPr sz="2000" spc="-20" dirty="0">
                <a:solidFill>
                  <a:srgbClr val="000000"/>
                </a:solidFill>
              </a:rPr>
              <a:t>Traffic</a:t>
            </a:r>
            <a:r>
              <a:rPr sz="2000" spc="-55" dirty="0">
                <a:solidFill>
                  <a:srgbClr val="000000"/>
                </a:solidFill>
              </a:rPr>
              <a:t> </a:t>
            </a:r>
            <a:r>
              <a:rPr sz="2000" spc="-5" dirty="0">
                <a:solidFill>
                  <a:srgbClr val="000000"/>
                </a:solidFill>
              </a:rPr>
              <a:t>conditioner</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524598" y="2238460"/>
            <a:ext cx="8232868" cy="3084384"/>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24.43</a:t>
            </a:r>
            <a:endParaRPr sz="2400">
              <a:latin typeface="Times New Roman"/>
              <a:cs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11150" y="440690"/>
            <a:ext cx="7376159"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24-9</a:t>
            </a:r>
            <a:r>
              <a:rPr sz="3200" i="0" spc="-85" dirty="0">
                <a:solidFill>
                  <a:srgbClr val="000000"/>
                </a:solidFill>
                <a:latin typeface="Times New Roman"/>
                <a:cs typeface="Times New Roman"/>
              </a:rPr>
              <a:t> </a:t>
            </a:r>
            <a:r>
              <a:rPr sz="3200" i="0" spc="175" dirty="0">
                <a:solidFill>
                  <a:srgbClr val="000000"/>
                </a:solidFill>
                <a:latin typeface="Times New Roman"/>
                <a:cs typeface="Times New Roman"/>
              </a:rPr>
              <a:t>QoSINSWITCHEDNETWORKS</a:t>
            </a:r>
            <a:endParaRPr sz="3200">
              <a:latin typeface="Times New Roman"/>
              <a:cs typeface="Times New Roman"/>
            </a:endParaRPr>
          </a:p>
        </p:txBody>
      </p:sp>
      <p:sp>
        <p:nvSpPr>
          <p:cNvPr id="6" name="object 6"/>
          <p:cNvSpPr/>
          <p:nvPr/>
        </p:nvSpPr>
        <p:spPr>
          <a:xfrm>
            <a:off x="287020" y="46520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228600" y="1634490"/>
            <a:ext cx="8145780" cy="3957320"/>
          </a:xfrm>
          <a:prstGeom prst="rect">
            <a:avLst/>
          </a:prstGeom>
        </p:spPr>
        <p:txBody>
          <a:bodyPr vert="horz" wrap="square" lIns="0" tIns="12700" rIns="0" bIns="0" rtlCol="0">
            <a:spAutoFit/>
          </a:bodyPr>
          <a:lstStyle/>
          <a:p>
            <a:pPr marL="90170" marR="5080" algn="just">
              <a:lnSpc>
                <a:spcPct val="100000"/>
              </a:lnSpc>
              <a:spcBef>
                <a:spcPts val="100"/>
              </a:spcBef>
            </a:pPr>
            <a:r>
              <a:rPr sz="2800" b="1" i="1" spc="-10" dirty="0">
                <a:latin typeface="Times New Roman"/>
                <a:cs typeface="Times New Roman"/>
              </a:rPr>
              <a:t>Let</a:t>
            </a:r>
            <a:r>
              <a:rPr sz="2800" b="1" i="1" spc="-5" dirty="0">
                <a:latin typeface="Times New Roman"/>
                <a:cs typeface="Times New Roman"/>
              </a:rPr>
              <a:t> us</a:t>
            </a:r>
            <a:r>
              <a:rPr sz="2800" b="1" i="1" dirty="0">
                <a:latin typeface="Times New Roman"/>
                <a:cs typeface="Times New Roman"/>
              </a:rPr>
              <a:t> </a:t>
            </a:r>
            <a:r>
              <a:rPr sz="2800" b="1" i="1" spc="-5" dirty="0">
                <a:latin typeface="Times New Roman"/>
                <a:cs typeface="Times New Roman"/>
              </a:rPr>
              <a:t>now</a:t>
            </a:r>
            <a:r>
              <a:rPr sz="2800" b="1" i="1" dirty="0">
                <a:latin typeface="Times New Roman"/>
                <a:cs typeface="Times New Roman"/>
              </a:rPr>
              <a:t> </a:t>
            </a:r>
            <a:r>
              <a:rPr sz="2800" b="1" i="1" spc="-5" dirty="0">
                <a:latin typeface="Times New Roman"/>
                <a:cs typeface="Times New Roman"/>
              </a:rPr>
              <a:t>discuss</a:t>
            </a:r>
            <a:r>
              <a:rPr sz="2800" b="1" i="1" dirty="0">
                <a:latin typeface="Times New Roman"/>
                <a:cs typeface="Times New Roman"/>
              </a:rPr>
              <a:t> </a:t>
            </a:r>
            <a:r>
              <a:rPr sz="2800" b="1" i="1" spc="-5" dirty="0">
                <a:latin typeface="Times New Roman"/>
                <a:cs typeface="Times New Roman"/>
              </a:rPr>
              <a:t>QoS</a:t>
            </a:r>
            <a:r>
              <a:rPr sz="2800" b="1" i="1" dirty="0">
                <a:latin typeface="Times New Roman"/>
                <a:cs typeface="Times New Roman"/>
              </a:rPr>
              <a:t> as</a:t>
            </a:r>
            <a:r>
              <a:rPr sz="2800" b="1" i="1" spc="5" dirty="0">
                <a:latin typeface="Times New Roman"/>
                <a:cs typeface="Times New Roman"/>
              </a:rPr>
              <a:t> </a:t>
            </a:r>
            <a:r>
              <a:rPr sz="2800" b="1" i="1" spc="-10" dirty="0">
                <a:latin typeface="Times New Roman"/>
                <a:cs typeface="Times New Roman"/>
              </a:rPr>
              <a:t>used</a:t>
            </a:r>
            <a:r>
              <a:rPr sz="2800" b="1" i="1" spc="-5" dirty="0">
                <a:latin typeface="Times New Roman"/>
                <a:cs typeface="Times New Roman"/>
              </a:rPr>
              <a:t> </a:t>
            </a:r>
            <a:r>
              <a:rPr sz="2800" b="1" i="1" dirty="0">
                <a:latin typeface="Times New Roman"/>
                <a:cs typeface="Times New Roman"/>
              </a:rPr>
              <a:t>in</a:t>
            </a:r>
            <a:r>
              <a:rPr sz="2800" b="1" i="1" spc="5" dirty="0">
                <a:latin typeface="Times New Roman"/>
                <a:cs typeface="Times New Roman"/>
              </a:rPr>
              <a:t> </a:t>
            </a:r>
            <a:r>
              <a:rPr sz="2800" b="1" i="1" spc="-5" dirty="0">
                <a:latin typeface="Times New Roman"/>
                <a:cs typeface="Times New Roman"/>
              </a:rPr>
              <a:t>two</a:t>
            </a:r>
            <a:r>
              <a:rPr sz="2800" b="1" i="1" dirty="0">
                <a:latin typeface="Times New Roman"/>
                <a:cs typeface="Times New Roman"/>
              </a:rPr>
              <a:t> </a:t>
            </a:r>
            <a:r>
              <a:rPr sz="2800" b="1" i="1" spc="-5" dirty="0">
                <a:latin typeface="Times New Roman"/>
                <a:cs typeface="Times New Roman"/>
              </a:rPr>
              <a:t>switched </a:t>
            </a:r>
            <a:r>
              <a:rPr sz="2800" b="1" i="1" dirty="0">
                <a:latin typeface="Times New Roman"/>
                <a:cs typeface="Times New Roman"/>
              </a:rPr>
              <a:t> </a:t>
            </a:r>
            <a:r>
              <a:rPr sz="2800" b="1" i="1" spc="-5" dirty="0">
                <a:latin typeface="Times New Roman"/>
                <a:cs typeface="Times New Roman"/>
              </a:rPr>
              <a:t>networks: Frame Relay </a:t>
            </a:r>
            <a:r>
              <a:rPr sz="2800" b="1" i="1" dirty="0">
                <a:latin typeface="Times New Roman"/>
                <a:cs typeface="Times New Roman"/>
              </a:rPr>
              <a:t>and </a:t>
            </a:r>
            <a:r>
              <a:rPr sz="2800" b="1" i="1" spc="-50" dirty="0">
                <a:latin typeface="Times New Roman"/>
                <a:cs typeface="Times New Roman"/>
              </a:rPr>
              <a:t>ATM. </a:t>
            </a:r>
            <a:r>
              <a:rPr sz="2800" b="1" i="1" spc="-10" dirty="0">
                <a:latin typeface="Times New Roman"/>
                <a:cs typeface="Times New Roman"/>
              </a:rPr>
              <a:t>These </a:t>
            </a:r>
            <a:r>
              <a:rPr sz="2800" b="1" i="1" spc="-5" dirty="0">
                <a:latin typeface="Times New Roman"/>
                <a:cs typeface="Times New Roman"/>
              </a:rPr>
              <a:t>two networks </a:t>
            </a:r>
            <a:r>
              <a:rPr sz="2800" b="1" i="1" dirty="0">
                <a:latin typeface="Times New Roman"/>
                <a:cs typeface="Times New Roman"/>
              </a:rPr>
              <a:t> are</a:t>
            </a:r>
            <a:r>
              <a:rPr sz="2800" b="1" i="1" spc="5" dirty="0">
                <a:latin typeface="Times New Roman"/>
                <a:cs typeface="Times New Roman"/>
              </a:rPr>
              <a:t> </a:t>
            </a:r>
            <a:r>
              <a:rPr sz="2800" b="1" i="1" spc="-5" dirty="0">
                <a:latin typeface="Times New Roman"/>
                <a:cs typeface="Times New Roman"/>
              </a:rPr>
              <a:t>virtual-circuit</a:t>
            </a:r>
            <a:r>
              <a:rPr sz="2800" b="1" i="1" dirty="0">
                <a:latin typeface="Times New Roman"/>
                <a:cs typeface="Times New Roman"/>
              </a:rPr>
              <a:t> </a:t>
            </a:r>
            <a:r>
              <a:rPr sz="2800" b="1" i="1" spc="-5" dirty="0">
                <a:latin typeface="Times New Roman"/>
                <a:cs typeface="Times New Roman"/>
              </a:rPr>
              <a:t>networks</a:t>
            </a:r>
            <a:r>
              <a:rPr sz="2800" b="1" i="1" dirty="0">
                <a:latin typeface="Times New Roman"/>
                <a:cs typeface="Times New Roman"/>
              </a:rPr>
              <a:t> that</a:t>
            </a:r>
            <a:r>
              <a:rPr sz="2800" b="1" i="1" spc="5" dirty="0">
                <a:latin typeface="Times New Roman"/>
                <a:cs typeface="Times New Roman"/>
              </a:rPr>
              <a:t> </a:t>
            </a:r>
            <a:r>
              <a:rPr sz="2800" b="1" i="1" spc="-10" dirty="0">
                <a:latin typeface="Times New Roman"/>
                <a:cs typeface="Times New Roman"/>
              </a:rPr>
              <a:t>need</a:t>
            </a:r>
            <a:r>
              <a:rPr sz="2800" b="1" i="1" spc="-5" dirty="0">
                <a:latin typeface="Times New Roman"/>
                <a:cs typeface="Times New Roman"/>
              </a:rPr>
              <a:t> </a:t>
            </a:r>
            <a:r>
              <a:rPr sz="2800" b="1" i="1" dirty="0">
                <a:latin typeface="Times New Roman"/>
                <a:cs typeface="Times New Roman"/>
              </a:rPr>
              <a:t>a</a:t>
            </a:r>
            <a:r>
              <a:rPr sz="2800" b="1" i="1" spc="5" dirty="0">
                <a:latin typeface="Times New Roman"/>
                <a:cs typeface="Times New Roman"/>
              </a:rPr>
              <a:t> </a:t>
            </a:r>
            <a:r>
              <a:rPr sz="2800" b="1" i="1" spc="-5" dirty="0">
                <a:latin typeface="Times New Roman"/>
                <a:cs typeface="Times New Roman"/>
              </a:rPr>
              <a:t>signaling </a:t>
            </a:r>
            <a:r>
              <a:rPr sz="2800" b="1" i="1" dirty="0">
                <a:latin typeface="Times New Roman"/>
                <a:cs typeface="Times New Roman"/>
              </a:rPr>
              <a:t> protocol</a:t>
            </a:r>
            <a:r>
              <a:rPr sz="2800" b="1" i="1" spc="-5" dirty="0">
                <a:latin typeface="Times New Roman"/>
                <a:cs typeface="Times New Roman"/>
              </a:rPr>
              <a:t> such</a:t>
            </a:r>
            <a:r>
              <a:rPr sz="2800" b="1" i="1" spc="-15" dirty="0">
                <a:latin typeface="Times New Roman"/>
                <a:cs typeface="Times New Roman"/>
              </a:rPr>
              <a:t> </a:t>
            </a:r>
            <a:r>
              <a:rPr sz="2800" b="1" i="1" dirty="0">
                <a:latin typeface="Times New Roman"/>
                <a:cs typeface="Times New Roman"/>
              </a:rPr>
              <a:t>as</a:t>
            </a:r>
            <a:r>
              <a:rPr sz="2800" b="1" i="1" spc="-5" dirty="0">
                <a:latin typeface="Times New Roman"/>
                <a:cs typeface="Times New Roman"/>
              </a:rPr>
              <a:t> </a:t>
            </a:r>
            <a:r>
              <a:rPr sz="2800" b="1" i="1" spc="-85" dirty="0">
                <a:latin typeface="Times New Roman"/>
                <a:cs typeface="Times New Roman"/>
              </a:rPr>
              <a:t>RSVP.</a:t>
            </a:r>
            <a:endParaRPr sz="2800">
              <a:latin typeface="Times New Roman"/>
              <a:cs typeface="Times New Roman"/>
            </a:endParaRPr>
          </a:p>
          <a:p>
            <a:pPr>
              <a:lnSpc>
                <a:spcPct val="100000"/>
              </a:lnSpc>
            </a:pPr>
            <a:endParaRPr sz="3100">
              <a:latin typeface="Times New Roman"/>
              <a:cs typeface="Times New Roman"/>
            </a:endParaRPr>
          </a:p>
          <a:p>
            <a:pPr>
              <a:lnSpc>
                <a:spcPct val="100000"/>
              </a:lnSpc>
              <a:spcBef>
                <a:spcPts val="45"/>
              </a:spcBef>
            </a:pPr>
            <a:endParaRPr sz="3000">
              <a:latin typeface="Times New Roman"/>
              <a:cs typeface="Times New Roman"/>
            </a:endParaRPr>
          </a:p>
          <a:p>
            <a:pPr marL="42545">
              <a:lnSpc>
                <a:spcPct val="100000"/>
              </a:lnSpc>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5473700">
              <a:lnSpc>
                <a:spcPct val="100000"/>
              </a:lnSpc>
              <a:spcBef>
                <a:spcPts val="1340"/>
              </a:spcBef>
            </a:pPr>
            <a:r>
              <a:rPr sz="2400" b="1" dirty="0">
                <a:solidFill>
                  <a:srgbClr val="0033CC"/>
                </a:solidFill>
                <a:latin typeface="Times New Roman"/>
                <a:cs typeface="Times New Roman"/>
              </a:rPr>
              <a:t>QoS</a:t>
            </a:r>
            <a:r>
              <a:rPr sz="2400" b="1" spc="-30" dirty="0">
                <a:solidFill>
                  <a:srgbClr val="0033CC"/>
                </a:solidFill>
                <a:latin typeface="Times New Roman"/>
                <a:cs typeface="Times New Roman"/>
              </a:rPr>
              <a:t> </a:t>
            </a:r>
            <a:r>
              <a:rPr sz="2400" b="1" dirty="0">
                <a:solidFill>
                  <a:srgbClr val="0033CC"/>
                </a:solidFill>
                <a:latin typeface="Times New Roman"/>
                <a:cs typeface="Times New Roman"/>
              </a:rPr>
              <a:t>in</a:t>
            </a:r>
            <a:r>
              <a:rPr sz="2400" b="1" spc="-35" dirty="0">
                <a:solidFill>
                  <a:srgbClr val="0033CC"/>
                </a:solidFill>
                <a:latin typeface="Times New Roman"/>
                <a:cs typeface="Times New Roman"/>
              </a:rPr>
              <a:t> </a:t>
            </a:r>
            <a:r>
              <a:rPr sz="2400" b="1" dirty="0">
                <a:solidFill>
                  <a:srgbClr val="0033CC"/>
                </a:solidFill>
                <a:latin typeface="Times New Roman"/>
                <a:cs typeface="Times New Roman"/>
              </a:rPr>
              <a:t>Frame</a:t>
            </a:r>
            <a:r>
              <a:rPr sz="2400" b="1" spc="-20" dirty="0">
                <a:solidFill>
                  <a:srgbClr val="0033CC"/>
                </a:solidFill>
                <a:latin typeface="Times New Roman"/>
                <a:cs typeface="Times New Roman"/>
              </a:rPr>
              <a:t> </a:t>
            </a:r>
            <a:r>
              <a:rPr sz="2400" b="1" spc="-5" dirty="0">
                <a:solidFill>
                  <a:srgbClr val="0033CC"/>
                </a:solidFill>
                <a:latin typeface="Times New Roman"/>
                <a:cs typeface="Times New Roman"/>
              </a:rPr>
              <a:t>Relay </a:t>
            </a:r>
            <a:r>
              <a:rPr sz="2400" b="1" spc="-585" dirty="0">
                <a:solidFill>
                  <a:srgbClr val="0033CC"/>
                </a:solidFill>
                <a:latin typeface="Times New Roman"/>
                <a:cs typeface="Times New Roman"/>
              </a:rPr>
              <a:t> </a:t>
            </a:r>
            <a:r>
              <a:rPr sz="2400" b="1" dirty="0">
                <a:solidFill>
                  <a:srgbClr val="0033CC"/>
                </a:solidFill>
                <a:latin typeface="Times New Roman"/>
                <a:cs typeface="Times New Roman"/>
              </a:rPr>
              <a:t>QoS</a:t>
            </a:r>
            <a:r>
              <a:rPr sz="2400" b="1" spc="-15" dirty="0">
                <a:solidFill>
                  <a:srgbClr val="0033CC"/>
                </a:solidFill>
                <a:latin typeface="Times New Roman"/>
                <a:cs typeface="Times New Roman"/>
              </a:rPr>
              <a:t> </a:t>
            </a:r>
            <a:r>
              <a:rPr sz="2400" b="1" dirty="0">
                <a:solidFill>
                  <a:srgbClr val="0033CC"/>
                </a:solidFill>
                <a:latin typeface="Times New Roman"/>
                <a:cs typeface="Times New Roman"/>
              </a:rPr>
              <a:t>in</a:t>
            </a:r>
            <a:r>
              <a:rPr sz="2400" b="1" spc="-145" dirty="0">
                <a:solidFill>
                  <a:srgbClr val="0033CC"/>
                </a:solidFill>
                <a:latin typeface="Times New Roman"/>
                <a:cs typeface="Times New Roman"/>
              </a:rPr>
              <a:t> </a:t>
            </a:r>
            <a:r>
              <a:rPr sz="2400" b="1" spc="-70" dirty="0">
                <a:solidFill>
                  <a:srgbClr val="0033CC"/>
                </a:solidFill>
                <a:latin typeface="Times New Roman"/>
                <a:cs typeface="Times New Roman"/>
              </a:rPr>
              <a:t>ATM</a:t>
            </a:r>
            <a:endParaRPr sz="2400">
              <a:latin typeface="Times New Roman"/>
              <a:cs typeface="Times New Roman"/>
            </a:endParaRPr>
          </a:p>
        </p:txBody>
      </p:sp>
      <p:sp>
        <p:nvSpPr>
          <p:cNvPr id="8" name="object 8"/>
          <p:cNvSpPr/>
          <p:nvPr/>
        </p:nvSpPr>
        <p:spPr>
          <a:xfrm>
            <a:off x="271779" y="46367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24.44</a:t>
            </a:r>
            <a:endParaRPr sz="2400">
              <a:latin typeface="Times New Roman"/>
              <a:cs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8459" y="796290"/>
            <a:ext cx="6607809"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24.28	</a:t>
            </a:r>
            <a:r>
              <a:rPr sz="2000" spc="-5" dirty="0">
                <a:solidFill>
                  <a:srgbClr val="000000"/>
                </a:solidFill>
              </a:rPr>
              <a:t>Relationship</a:t>
            </a:r>
            <a:r>
              <a:rPr sz="2000" spc="5" dirty="0">
                <a:solidFill>
                  <a:srgbClr val="000000"/>
                </a:solidFill>
              </a:rPr>
              <a:t> </a:t>
            </a:r>
            <a:r>
              <a:rPr sz="2000" spc="-5" dirty="0">
                <a:solidFill>
                  <a:srgbClr val="000000"/>
                </a:solidFill>
              </a:rPr>
              <a:t>between</a:t>
            </a:r>
            <a:r>
              <a:rPr sz="2000" spc="10" dirty="0">
                <a:solidFill>
                  <a:srgbClr val="000000"/>
                </a:solidFill>
              </a:rPr>
              <a:t> </a:t>
            </a:r>
            <a:r>
              <a:rPr sz="2000" spc="-10" dirty="0">
                <a:solidFill>
                  <a:srgbClr val="000000"/>
                </a:solidFill>
              </a:rPr>
              <a:t>traffic</a:t>
            </a:r>
            <a:r>
              <a:rPr sz="2000" dirty="0">
                <a:solidFill>
                  <a:srgbClr val="000000"/>
                </a:solidFill>
              </a:rPr>
              <a:t> </a:t>
            </a:r>
            <a:r>
              <a:rPr sz="2000" spc="-5" dirty="0">
                <a:solidFill>
                  <a:srgbClr val="000000"/>
                </a:solidFill>
              </a:rPr>
              <a:t>control</a:t>
            </a:r>
            <a:r>
              <a:rPr sz="2000" spc="5" dirty="0">
                <a:solidFill>
                  <a:srgbClr val="000000"/>
                </a:solidFill>
              </a:rPr>
              <a:t> </a:t>
            </a:r>
            <a:r>
              <a:rPr sz="2000" spc="-5" dirty="0">
                <a:solidFill>
                  <a:srgbClr val="000000"/>
                </a:solidFill>
              </a:rPr>
              <a:t>attributes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365359" y="1800397"/>
            <a:ext cx="6692460" cy="4186845"/>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24.45</a:t>
            </a:r>
            <a:endParaRPr sz="2400">
              <a:latin typeface="Times New Roman"/>
              <a:cs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8459" y="796290"/>
            <a:ext cx="589153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24.29	</a:t>
            </a:r>
            <a:r>
              <a:rPr sz="2000" spc="-5" dirty="0">
                <a:solidFill>
                  <a:srgbClr val="000000"/>
                </a:solidFill>
              </a:rPr>
              <a:t>User</a:t>
            </a:r>
            <a:r>
              <a:rPr sz="2000" dirty="0">
                <a:solidFill>
                  <a:srgbClr val="000000"/>
                </a:solidFill>
              </a:rPr>
              <a:t> </a:t>
            </a:r>
            <a:r>
              <a:rPr sz="2000" spc="-5" dirty="0">
                <a:solidFill>
                  <a:srgbClr val="000000"/>
                </a:solidFill>
              </a:rPr>
              <a:t>rate in</a:t>
            </a:r>
            <a:r>
              <a:rPr sz="2000" dirty="0">
                <a:solidFill>
                  <a:srgbClr val="000000"/>
                </a:solidFill>
              </a:rPr>
              <a:t> </a:t>
            </a:r>
            <a:r>
              <a:rPr sz="2000" spc="-5" dirty="0">
                <a:solidFill>
                  <a:srgbClr val="000000"/>
                </a:solidFill>
              </a:rPr>
              <a:t>relation</a:t>
            </a:r>
            <a:r>
              <a:rPr sz="2000" dirty="0">
                <a:solidFill>
                  <a:srgbClr val="000000"/>
                </a:solidFill>
              </a:rPr>
              <a:t> </a:t>
            </a:r>
            <a:r>
              <a:rPr sz="2000" spc="-5" dirty="0">
                <a:solidFill>
                  <a:srgbClr val="000000"/>
                </a:solidFill>
              </a:rPr>
              <a:t>to</a:t>
            </a:r>
            <a:r>
              <a:rPr sz="2000" spc="5" dirty="0">
                <a:solidFill>
                  <a:srgbClr val="000000"/>
                </a:solidFill>
              </a:rPr>
              <a:t> </a:t>
            </a:r>
            <a:r>
              <a:rPr sz="2000" spc="-5" dirty="0">
                <a:solidFill>
                  <a:srgbClr val="000000"/>
                </a:solidFill>
              </a:rPr>
              <a:t>Bc</a:t>
            </a:r>
            <a:r>
              <a:rPr sz="2000" dirty="0">
                <a:solidFill>
                  <a:srgbClr val="000000"/>
                </a:solidFill>
              </a:rPr>
              <a:t> and</a:t>
            </a:r>
            <a:r>
              <a:rPr sz="2000" spc="5" dirty="0">
                <a:solidFill>
                  <a:srgbClr val="000000"/>
                </a:solidFill>
              </a:rPr>
              <a:t> </a:t>
            </a:r>
            <a:r>
              <a:rPr sz="2000" spc="-5" dirty="0">
                <a:solidFill>
                  <a:srgbClr val="000000"/>
                </a:solidFill>
              </a:rPr>
              <a:t>Bc </a:t>
            </a:r>
            <a:r>
              <a:rPr sz="2000" dirty="0">
                <a:solidFill>
                  <a:srgbClr val="000000"/>
                </a:solidFill>
              </a:rPr>
              <a:t>+</a:t>
            </a:r>
            <a:r>
              <a:rPr sz="2000" spc="-5" dirty="0">
                <a:solidFill>
                  <a:srgbClr val="000000"/>
                </a:solidFill>
              </a:rPr>
              <a:t> Be</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34596" y="2042207"/>
            <a:ext cx="8473230" cy="3656846"/>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24.46</a:t>
            </a:r>
            <a:endParaRPr sz="2400">
              <a:latin typeface="Times New Roman"/>
              <a:cs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3540" y="796290"/>
            <a:ext cx="3342004"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24.30	</a:t>
            </a:r>
            <a:r>
              <a:rPr sz="2000" spc="-5" dirty="0">
                <a:solidFill>
                  <a:srgbClr val="000000"/>
                </a:solidFill>
              </a:rPr>
              <a:t>Service</a:t>
            </a:r>
            <a:r>
              <a:rPr sz="2000" spc="-55" dirty="0">
                <a:solidFill>
                  <a:srgbClr val="000000"/>
                </a:solidFill>
              </a:rPr>
              <a:t> </a:t>
            </a:r>
            <a:r>
              <a:rPr sz="2000" spc="-5" dirty="0">
                <a:solidFill>
                  <a:srgbClr val="000000"/>
                </a:solidFill>
              </a:rPr>
              <a:t>classes</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87069" y="2679700"/>
            <a:ext cx="7542530" cy="1739900"/>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24.47</a:t>
            </a:r>
            <a:endParaRPr sz="24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990600"/>
            <a:ext cx="8686800" cy="3079750"/>
          </a:xfrm>
          <a:custGeom>
            <a:avLst/>
            <a:gdLst/>
            <a:ahLst/>
            <a:cxnLst/>
            <a:rect l="l" t="t" r="r" b="b"/>
            <a:pathLst>
              <a:path w="8686800" h="3079750">
                <a:moveTo>
                  <a:pt x="8686800" y="0"/>
                </a:moveTo>
                <a:lnTo>
                  <a:pt x="0" y="0"/>
                </a:lnTo>
                <a:lnTo>
                  <a:pt x="0" y="3079750"/>
                </a:lnTo>
                <a:lnTo>
                  <a:pt x="4343400" y="3079750"/>
                </a:lnTo>
                <a:lnTo>
                  <a:pt x="8686800" y="3079750"/>
                </a:lnTo>
                <a:lnTo>
                  <a:pt x="8686800" y="0"/>
                </a:lnTo>
                <a:close/>
              </a:path>
            </a:pathLst>
          </a:custGeom>
          <a:solidFill>
            <a:srgbClr val="FFFFFF"/>
          </a:solidFill>
        </p:spPr>
        <p:txBody>
          <a:bodyPr wrap="square" lIns="0" tIns="0" rIns="0" bIns="0" rtlCol="0"/>
          <a:lstStyle/>
          <a:p>
            <a:endParaRPr/>
          </a:p>
        </p:txBody>
      </p:sp>
      <p:sp>
        <p:nvSpPr>
          <p:cNvPr id="3" name="object 3"/>
          <p:cNvSpPr txBox="1"/>
          <p:nvPr/>
        </p:nvSpPr>
        <p:spPr>
          <a:xfrm>
            <a:off x="306070" y="1024890"/>
            <a:ext cx="8527415" cy="3011170"/>
          </a:xfrm>
          <a:prstGeom prst="rect">
            <a:avLst/>
          </a:prstGeom>
        </p:spPr>
        <p:txBody>
          <a:bodyPr vert="horz" wrap="square" lIns="0" tIns="12700" rIns="0" bIns="0" rtlCol="0">
            <a:spAutoFit/>
          </a:bodyPr>
          <a:lstStyle/>
          <a:p>
            <a:pPr marL="12700" marR="5080" algn="just">
              <a:lnSpc>
                <a:spcPct val="100000"/>
              </a:lnSpc>
              <a:spcBef>
                <a:spcPts val="100"/>
              </a:spcBef>
            </a:pPr>
            <a:r>
              <a:rPr sz="2800" b="1" i="1" spc="-5" dirty="0">
                <a:latin typeface="Times New Roman"/>
                <a:cs typeface="Times New Roman"/>
              </a:rPr>
              <a:t>In</a:t>
            </a:r>
            <a:r>
              <a:rPr sz="2800" b="1" i="1" dirty="0">
                <a:latin typeface="Times New Roman"/>
                <a:cs typeface="Times New Roman"/>
              </a:rPr>
              <a:t> </a:t>
            </a:r>
            <a:r>
              <a:rPr sz="2800" b="1" i="1" spc="-10" dirty="0">
                <a:latin typeface="Times New Roman"/>
                <a:cs typeface="Times New Roman"/>
              </a:rPr>
              <a:t>UNIX,</a:t>
            </a:r>
            <a:r>
              <a:rPr sz="2800" b="1" i="1" spc="-5" dirty="0">
                <a:latin typeface="Times New Roman"/>
                <a:cs typeface="Times New Roman"/>
              </a:rPr>
              <a:t> the</a:t>
            </a:r>
            <a:r>
              <a:rPr sz="2800" b="1" i="1" dirty="0">
                <a:latin typeface="Times New Roman"/>
                <a:cs typeface="Times New Roman"/>
              </a:rPr>
              <a:t> </a:t>
            </a:r>
            <a:r>
              <a:rPr sz="2800" b="1" i="1" spc="-5" dirty="0">
                <a:latin typeface="Times New Roman"/>
                <a:cs typeface="Times New Roman"/>
              </a:rPr>
              <a:t>well-known</a:t>
            </a:r>
            <a:r>
              <a:rPr sz="2800" b="1" i="1" dirty="0">
                <a:latin typeface="Times New Roman"/>
                <a:cs typeface="Times New Roman"/>
              </a:rPr>
              <a:t> ports</a:t>
            </a:r>
            <a:r>
              <a:rPr sz="2800" b="1" i="1" spc="5" dirty="0">
                <a:latin typeface="Times New Roman"/>
                <a:cs typeface="Times New Roman"/>
              </a:rPr>
              <a:t> </a:t>
            </a:r>
            <a:r>
              <a:rPr sz="2800" b="1" i="1" dirty="0">
                <a:latin typeface="Times New Roman"/>
                <a:cs typeface="Times New Roman"/>
              </a:rPr>
              <a:t>are</a:t>
            </a:r>
            <a:r>
              <a:rPr sz="2800" b="1" i="1" spc="700" dirty="0">
                <a:latin typeface="Times New Roman"/>
                <a:cs typeface="Times New Roman"/>
              </a:rPr>
              <a:t> </a:t>
            </a:r>
            <a:r>
              <a:rPr sz="2800" b="1" i="1" spc="-5" dirty="0">
                <a:latin typeface="Times New Roman"/>
                <a:cs typeface="Times New Roman"/>
              </a:rPr>
              <a:t>stored</a:t>
            </a:r>
            <a:r>
              <a:rPr sz="2800" b="1" i="1" spc="690" dirty="0">
                <a:latin typeface="Times New Roman"/>
                <a:cs typeface="Times New Roman"/>
              </a:rPr>
              <a:t> </a:t>
            </a:r>
            <a:r>
              <a:rPr sz="2800" b="1" i="1" dirty="0">
                <a:latin typeface="Times New Roman"/>
                <a:cs typeface="Times New Roman"/>
              </a:rPr>
              <a:t>in</a:t>
            </a:r>
            <a:r>
              <a:rPr sz="2800" b="1" i="1" spc="700" dirty="0">
                <a:latin typeface="Times New Roman"/>
                <a:cs typeface="Times New Roman"/>
              </a:rPr>
              <a:t> </a:t>
            </a:r>
            <a:r>
              <a:rPr sz="2800" b="1" i="1" dirty="0">
                <a:latin typeface="Times New Roman"/>
                <a:cs typeface="Times New Roman"/>
              </a:rPr>
              <a:t>a</a:t>
            </a:r>
            <a:r>
              <a:rPr sz="2800" b="1" i="1" spc="700" dirty="0">
                <a:latin typeface="Times New Roman"/>
                <a:cs typeface="Times New Roman"/>
              </a:rPr>
              <a:t> </a:t>
            </a:r>
            <a:r>
              <a:rPr sz="2800" b="1" i="1" dirty="0">
                <a:latin typeface="Times New Roman"/>
                <a:cs typeface="Times New Roman"/>
              </a:rPr>
              <a:t>file </a:t>
            </a:r>
            <a:r>
              <a:rPr sz="2800" b="1" i="1" spc="5" dirty="0">
                <a:latin typeface="Times New Roman"/>
                <a:cs typeface="Times New Roman"/>
              </a:rPr>
              <a:t> </a:t>
            </a:r>
            <a:r>
              <a:rPr sz="2800" b="1" i="1" spc="-5" dirty="0">
                <a:latin typeface="Times New Roman"/>
                <a:cs typeface="Times New Roman"/>
              </a:rPr>
              <a:t>called</a:t>
            </a:r>
            <a:r>
              <a:rPr sz="2800" b="1" i="1" spc="315" dirty="0">
                <a:latin typeface="Times New Roman"/>
                <a:cs typeface="Times New Roman"/>
              </a:rPr>
              <a:t> </a:t>
            </a:r>
            <a:r>
              <a:rPr sz="2800" b="1" i="1" spc="-5" dirty="0">
                <a:latin typeface="Times New Roman"/>
                <a:cs typeface="Times New Roman"/>
              </a:rPr>
              <a:t>/etc/services.</a:t>
            </a:r>
            <a:r>
              <a:rPr sz="2800" b="1" i="1" spc="310" dirty="0">
                <a:latin typeface="Times New Roman"/>
                <a:cs typeface="Times New Roman"/>
              </a:rPr>
              <a:t> </a:t>
            </a:r>
            <a:r>
              <a:rPr sz="2800" b="1" i="1" spc="-5" dirty="0">
                <a:latin typeface="Times New Roman"/>
                <a:cs typeface="Times New Roman"/>
              </a:rPr>
              <a:t>Each</a:t>
            </a:r>
            <a:r>
              <a:rPr sz="2800" b="1" i="1" spc="320" dirty="0">
                <a:latin typeface="Times New Roman"/>
                <a:cs typeface="Times New Roman"/>
              </a:rPr>
              <a:t> </a:t>
            </a:r>
            <a:r>
              <a:rPr sz="2800" b="1" i="1" spc="-5" dirty="0">
                <a:latin typeface="Times New Roman"/>
                <a:cs typeface="Times New Roman"/>
              </a:rPr>
              <a:t>line</a:t>
            </a:r>
            <a:r>
              <a:rPr sz="2800" b="1" i="1" spc="315" dirty="0">
                <a:latin typeface="Times New Roman"/>
                <a:cs typeface="Times New Roman"/>
              </a:rPr>
              <a:t> </a:t>
            </a:r>
            <a:r>
              <a:rPr sz="2800" b="1" i="1" dirty="0">
                <a:latin typeface="Times New Roman"/>
                <a:cs typeface="Times New Roman"/>
              </a:rPr>
              <a:t>in</a:t>
            </a:r>
            <a:r>
              <a:rPr sz="2800" b="1" i="1" spc="320" dirty="0">
                <a:latin typeface="Times New Roman"/>
                <a:cs typeface="Times New Roman"/>
              </a:rPr>
              <a:t> </a:t>
            </a:r>
            <a:r>
              <a:rPr sz="2800" b="1" i="1" spc="-5" dirty="0">
                <a:latin typeface="Times New Roman"/>
                <a:cs typeface="Times New Roman"/>
              </a:rPr>
              <a:t>this</a:t>
            </a:r>
            <a:r>
              <a:rPr sz="2800" b="1" i="1" spc="325" dirty="0">
                <a:latin typeface="Times New Roman"/>
                <a:cs typeface="Times New Roman"/>
              </a:rPr>
              <a:t> </a:t>
            </a:r>
            <a:r>
              <a:rPr sz="2800" b="1" i="1" dirty="0">
                <a:latin typeface="Times New Roman"/>
                <a:cs typeface="Times New Roman"/>
              </a:rPr>
              <a:t>file</a:t>
            </a:r>
            <a:r>
              <a:rPr sz="2800" b="1" i="1" spc="305" dirty="0">
                <a:latin typeface="Times New Roman"/>
                <a:cs typeface="Times New Roman"/>
              </a:rPr>
              <a:t> </a:t>
            </a:r>
            <a:r>
              <a:rPr sz="2800" b="1" i="1" spc="-5" dirty="0">
                <a:latin typeface="Times New Roman"/>
                <a:cs typeface="Times New Roman"/>
              </a:rPr>
              <a:t>gives</a:t>
            </a:r>
            <a:r>
              <a:rPr sz="2800" b="1" i="1" spc="320" dirty="0">
                <a:latin typeface="Times New Roman"/>
                <a:cs typeface="Times New Roman"/>
              </a:rPr>
              <a:t> </a:t>
            </a:r>
            <a:r>
              <a:rPr sz="2800" b="1" i="1" spc="-5" dirty="0">
                <a:latin typeface="Times New Roman"/>
                <a:cs typeface="Times New Roman"/>
              </a:rPr>
              <a:t>the</a:t>
            </a:r>
            <a:r>
              <a:rPr sz="2800" b="1" i="1" spc="315" dirty="0">
                <a:latin typeface="Times New Roman"/>
                <a:cs typeface="Times New Roman"/>
              </a:rPr>
              <a:t> </a:t>
            </a:r>
            <a:r>
              <a:rPr sz="2800" b="1" i="1" spc="-5" dirty="0">
                <a:latin typeface="Times New Roman"/>
                <a:cs typeface="Times New Roman"/>
              </a:rPr>
              <a:t>name </a:t>
            </a:r>
            <a:r>
              <a:rPr sz="2800" b="1" i="1" spc="-690" dirty="0">
                <a:latin typeface="Times New Roman"/>
                <a:cs typeface="Times New Roman"/>
              </a:rPr>
              <a:t> </a:t>
            </a:r>
            <a:r>
              <a:rPr sz="2800" b="1" i="1" dirty="0">
                <a:latin typeface="Times New Roman"/>
                <a:cs typeface="Times New Roman"/>
              </a:rPr>
              <a:t>of </a:t>
            </a:r>
            <a:r>
              <a:rPr sz="2800" b="1" i="1" spc="-5" dirty="0">
                <a:latin typeface="Times New Roman"/>
                <a:cs typeface="Times New Roman"/>
              </a:rPr>
              <a:t>the server </a:t>
            </a:r>
            <a:r>
              <a:rPr sz="2800" b="1" i="1" dirty="0">
                <a:latin typeface="Times New Roman"/>
                <a:cs typeface="Times New Roman"/>
              </a:rPr>
              <a:t>and </a:t>
            </a:r>
            <a:r>
              <a:rPr sz="2800" b="1" i="1" spc="-5" dirty="0">
                <a:latin typeface="Times New Roman"/>
                <a:cs typeface="Times New Roman"/>
              </a:rPr>
              <a:t>the well-known </a:t>
            </a:r>
            <a:r>
              <a:rPr sz="2800" b="1" i="1" dirty="0">
                <a:latin typeface="Times New Roman"/>
                <a:cs typeface="Times New Roman"/>
              </a:rPr>
              <a:t>port </a:t>
            </a:r>
            <a:r>
              <a:rPr sz="2800" b="1" i="1" spc="-25" dirty="0">
                <a:latin typeface="Times New Roman"/>
                <a:cs typeface="Times New Roman"/>
              </a:rPr>
              <a:t>number. </a:t>
            </a:r>
            <a:r>
              <a:rPr sz="2800" b="1" i="1" spc="-110" dirty="0">
                <a:latin typeface="Times New Roman"/>
                <a:cs typeface="Times New Roman"/>
              </a:rPr>
              <a:t>We </a:t>
            </a:r>
            <a:r>
              <a:rPr sz="2800" b="1" i="1" spc="-5" dirty="0">
                <a:latin typeface="Times New Roman"/>
                <a:cs typeface="Times New Roman"/>
              </a:rPr>
              <a:t>can use </a:t>
            </a:r>
            <a:r>
              <a:rPr sz="2800" b="1" i="1" spc="-685" dirty="0">
                <a:latin typeface="Times New Roman"/>
                <a:cs typeface="Times New Roman"/>
              </a:rPr>
              <a:t> </a:t>
            </a:r>
            <a:r>
              <a:rPr sz="2800" b="1" i="1" spc="-5" dirty="0">
                <a:latin typeface="Times New Roman"/>
                <a:cs typeface="Times New Roman"/>
              </a:rPr>
              <a:t>the</a:t>
            </a:r>
            <a:endParaRPr sz="2800">
              <a:latin typeface="Times New Roman"/>
              <a:cs typeface="Times New Roman"/>
            </a:endParaRPr>
          </a:p>
          <a:p>
            <a:pPr marL="12700" marR="6350" algn="just">
              <a:lnSpc>
                <a:spcPct val="99900"/>
              </a:lnSpc>
            </a:pPr>
            <a:r>
              <a:rPr sz="2800" b="1" i="1" spc="-5" dirty="0">
                <a:latin typeface="Times New Roman"/>
                <a:cs typeface="Times New Roman"/>
              </a:rPr>
              <a:t>grep utility </a:t>
            </a:r>
            <a:r>
              <a:rPr sz="2800" b="1" i="1" dirty="0">
                <a:latin typeface="Times New Roman"/>
                <a:cs typeface="Times New Roman"/>
              </a:rPr>
              <a:t>to </a:t>
            </a:r>
            <a:r>
              <a:rPr sz="2800" b="1" i="1" spc="-5" dirty="0">
                <a:latin typeface="Times New Roman"/>
                <a:cs typeface="Times New Roman"/>
              </a:rPr>
              <a:t>extract the line corresponding to the desired </a:t>
            </a:r>
            <a:r>
              <a:rPr sz="2800" b="1" i="1" spc="-685" dirty="0">
                <a:latin typeface="Times New Roman"/>
                <a:cs typeface="Times New Roman"/>
              </a:rPr>
              <a:t> </a:t>
            </a:r>
            <a:r>
              <a:rPr sz="2800" b="1" i="1" dirty="0">
                <a:latin typeface="Times New Roman"/>
                <a:cs typeface="Times New Roman"/>
              </a:rPr>
              <a:t>application. </a:t>
            </a:r>
            <a:r>
              <a:rPr sz="2800" b="1" i="1" spc="-10" dirty="0">
                <a:latin typeface="Times New Roman"/>
                <a:cs typeface="Times New Roman"/>
              </a:rPr>
              <a:t>The </a:t>
            </a:r>
            <a:r>
              <a:rPr sz="2800" b="1" i="1" spc="-5" dirty="0">
                <a:latin typeface="Times New Roman"/>
                <a:cs typeface="Times New Roman"/>
              </a:rPr>
              <a:t>following shows the </a:t>
            </a:r>
            <a:r>
              <a:rPr sz="2800" b="1" i="1" dirty="0">
                <a:latin typeface="Times New Roman"/>
                <a:cs typeface="Times New Roman"/>
              </a:rPr>
              <a:t>port for </a:t>
            </a:r>
            <a:r>
              <a:rPr sz="2800" b="1" i="1" spc="-105" dirty="0">
                <a:latin typeface="Times New Roman"/>
                <a:cs typeface="Times New Roman"/>
              </a:rPr>
              <a:t>FTP. </a:t>
            </a:r>
            <a:r>
              <a:rPr sz="2800" b="1" i="1" spc="-5" dirty="0">
                <a:latin typeface="Times New Roman"/>
                <a:cs typeface="Times New Roman"/>
              </a:rPr>
              <a:t>Note </a:t>
            </a:r>
            <a:r>
              <a:rPr sz="2800" b="1" i="1" dirty="0">
                <a:latin typeface="Times New Roman"/>
                <a:cs typeface="Times New Roman"/>
              </a:rPr>
              <a:t> </a:t>
            </a:r>
            <a:r>
              <a:rPr sz="2800" b="1" i="1" spc="-5" dirty="0">
                <a:latin typeface="Times New Roman"/>
                <a:cs typeface="Times New Roman"/>
              </a:rPr>
              <a:t>that </a:t>
            </a:r>
            <a:r>
              <a:rPr sz="2800" b="1" i="1" spc="-10" dirty="0">
                <a:latin typeface="Times New Roman"/>
                <a:cs typeface="Times New Roman"/>
              </a:rPr>
              <a:t>FTP</a:t>
            </a:r>
            <a:r>
              <a:rPr sz="2800" b="1" i="1" spc="-125" dirty="0">
                <a:latin typeface="Times New Roman"/>
                <a:cs typeface="Times New Roman"/>
              </a:rPr>
              <a:t> </a:t>
            </a:r>
            <a:r>
              <a:rPr sz="2800" b="1" i="1" dirty="0">
                <a:latin typeface="Times New Roman"/>
                <a:cs typeface="Times New Roman"/>
              </a:rPr>
              <a:t>can</a:t>
            </a:r>
            <a:r>
              <a:rPr sz="2800" b="1" i="1" spc="-10" dirty="0">
                <a:latin typeface="Times New Roman"/>
                <a:cs typeface="Times New Roman"/>
              </a:rPr>
              <a:t> </a:t>
            </a:r>
            <a:r>
              <a:rPr sz="2800" b="1" i="1" spc="-5" dirty="0">
                <a:latin typeface="Times New Roman"/>
                <a:cs typeface="Times New Roman"/>
              </a:rPr>
              <a:t>use</a:t>
            </a:r>
            <a:r>
              <a:rPr sz="2800" b="1" i="1" spc="-10" dirty="0">
                <a:latin typeface="Times New Roman"/>
                <a:cs typeface="Times New Roman"/>
              </a:rPr>
              <a:t> </a:t>
            </a:r>
            <a:r>
              <a:rPr sz="2800" b="1" i="1" dirty="0">
                <a:latin typeface="Times New Roman"/>
                <a:cs typeface="Times New Roman"/>
              </a:rPr>
              <a:t>port</a:t>
            </a:r>
            <a:r>
              <a:rPr sz="2800" b="1" i="1" spc="-15" dirty="0">
                <a:latin typeface="Times New Roman"/>
                <a:cs typeface="Times New Roman"/>
              </a:rPr>
              <a:t> </a:t>
            </a:r>
            <a:r>
              <a:rPr sz="2800" b="1" i="1" dirty="0">
                <a:latin typeface="Times New Roman"/>
                <a:cs typeface="Times New Roman"/>
              </a:rPr>
              <a:t>21</a:t>
            </a:r>
            <a:r>
              <a:rPr sz="2800" b="1" i="1" spc="-15" dirty="0">
                <a:latin typeface="Times New Roman"/>
                <a:cs typeface="Times New Roman"/>
              </a:rPr>
              <a:t> </a:t>
            </a:r>
            <a:r>
              <a:rPr sz="2800" b="1" i="1" dirty="0">
                <a:latin typeface="Times New Roman"/>
                <a:cs typeface="Times New Roman"/>
              </a:rPr>
              <a:t>with</a:t>
            </a:r>
            <a:r>
              <a:rPr sz="2800" b="1" i="1" spc="-15" dirty="0">
                <a:latin typeface="Times New Roman"/>
                <a:cs typeface="Times New Roman"/>
              </a:rPr>
              <a:t> </a:t>
            </a:r>
            <a:r>
              <a:rPr sz="2800" b="1" i="1" spc="-5" dirty="0">
                <a:latin typeface="Times New Roman"/>
                <a:cs typeface="Times New Roman"/>
              </a:rPr>
              <a:t>either </a:t>
            </a:r>
            <a:r>
              <a:rPr sz="2800" b="1" i="1" spc="-10" dirty="0">
                <a:latin typeface="Times New Roman"/>
                <a:cs typeface="Times New Roman"/>
              </a:rPr>
              <a:t>UDP</a:t>
            </a:r>
            <a:r>
              <a:rPr sz="2800" b="1" i="1" spc="-125" dirty="0">
                <a:latin typeface="Times New Roman"/>
                <a:cs typeface="Times New Roman"/>
              </a:rPr>
              <a:t> </a:t>
            </a:r>
            <a:r>
              <a:rPr sz="2800" b="1" i="1" dirty="0">
                <a:latin typeface="Times New Roman"/>
                <a:cs typeface="Times New Roman"/>
              </a:rPr>
              <a:t>or</a:t>
            </a:r>
            <a:r>
              <a:rPr sz="2800" b="1" i="1" spc="-10" dirty="0">
                <a:latin typeface="Times New Roman"/>
                <a:cs typeface="Times New Roman"/>
              </a:rPr>
              <a:t> </a:t>
            </a:r>
            <a:r>
              <a:rPr sz="2800" b="1" i="1" spc="-105" dirty="0">
                <a:latin typeface="Times New Roman"/>
                <a:cs typeface="Times New Roman"/>
              </a:rPr>
              <a:t>TCP.</a:t>
            </a:r>
            <a:endParaRPr sz="2800">
              <a:latin typeface="Times New Roman"/>
              <a:cs typeface="Times New Roman"/>
            </a:endParaRPr>
          </a:p>
        </p:txBody>
      </p:sp>
      <p:sp>
        <p:nvSpPr>
          <p:cNvPr id="4" name="object 4"/>
          <p:cNvSpPr txBox="1">
            <a:spLocks noGrp="1"/>
          </p:cNvSpPr>
          <p:nvPr>
            <p:ph type="title"/>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dirty="0"/>
              <a:t>Example</a:t>
            </a:r>
            <a:r>
              <a:rPr sz="3200" spc="-65" dirty="0"/>
              <a:t> </a:t>
            </a:r>
            <a:r>
              <a:rPr sz="3200" dirty="0"/>
              <a:t>23.1</a:t>
            </a:r>
            <a:endParaRPr sz="3200"/>
          </a:p>
        </p:txBody>
      </p:sp>
      <p:grpSp>
        <p:nvGrpSpPr>
          <p:cNvPr id="5" name="object 5"/>
          <p:cNvGrpSpPr/>
          <p:nvPr/>
        </p:nvGrpSpPr>
        <p:grpSpPr>
          <a:xfrm>
            <a:off x="2305686" y="3982086"/>
            <a:ext cx="4173220" cy="1353820"/>
            <a:chOff x="2305686" y="3982086"/>
            <a:chExt cx="4173220" cy="1353820"/>
          </a:xfrm>
        </p:grpSpPr>
        <p:pic>
          <p:nvPicPr>
            <p:cNvPr id="6" name="object 6"/>
            <p:cNvPicPr/>
            <p:nvPr/>
          </p:nvPicPr>
          <p:blipFill>
            <a:blip r:embed="rId2" cstate="print"/>
            <a:stretch>
              <a:fillRect/>
            </a:stretch>
          </p:blipFill>
          <p:spPr>
            <a:xfrm>
              <a:off x="2362200" y="4039869"/>
              <a:ext cx="4058920" cy="1239519"/>
            </a:xfrm>
            <a:prstGeom prst="rect">
              <a:avLst/>
            </a:prstGeom>
          </p:spPr>
        </p:pic>
        <p:sp>
          <p:nvSpPr>
            <p:cNvPr id="7" name="object 7"/>
            <p:cNvSpPr/>
            <p:nvPr/>
          </p:nvSpPr>
          <p:spPr>
            <a:xfrm>
              <a:off x="2334260" y="4010659"/>
              <a:ext cx="4116070" cy="1296670"/>
            </a:xfrm>
            <a:custGeom>
              <a:avLst/>
              <a:gdLst/>
              <a:ahLst/>
              <a:cxnLst/>
              <a:rect l="l" t="t" r="r" b="b"/>
              <a:pathLst>
                <a:path w="4116070" h="1296670">
                  <a:moveTo>
                    <a:pt x="0" y="0"/>
                  </a:moveTo>
                  <a:lnTo>
                    <a:pt x="4116069" y="0"/>
                  </a:lnTo>
                  <a:lnTo>
                    <a:pt x="4116069" y="1296670"/>
                  </a:lnTo>
                  <a:lnTo>
                    <a:pt x="0" y="1296670"/>
                  </a:lnTo>
                  <a:lnTo>
                    <a:pt x="0" y="0"/>
                  </a:lnTo>
                  <a:close/>
                </a:path>
              </a:pathLst>
            </a:custGeom>
            <a:ln w="57146">
              <a:solidFill>
                <a:srgbClr val="3333CC"/>
              </a:solidFill>
            </a:ln>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14</a:t>
            </a:fld>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190500" y="796290"/>
            <a:ext cx="864806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24.31	</a:t>
            </a:r>
            <a:r>
              <a:rPr sz="2000" spc="-5" dirty="0">
                <a:solidFill>
                  <a:srgbClr val="000000"/>
                </a:solidFill>
              </a:rPr>
              <a:t>Relationship</a:t>
            </a:r>
            <a:r>
              <a:rPr sz="2000" spc="5" dirty="0">
                <a:solidFill>
                  <a:srgbClr val="000000"/>
                </a:solidFill>
              </a:rPr>
              <a:t> </a:t>
            </a:r>
            <a:r>
              <a:rPr sz="2000" dirty="0">
                <a:solidFill>
                  <a:srgbClr val="000000"/>
                </a:solidFill>
              </a:rPr>
              <a:t>of</a:t>
            </a:r>
            <a:r>
              <a:rPr sz="2000" spc="15" dirty="0">
                <a:solidFill>
                  <a:srgbClr val="000000"/>
                </a:solidFill>
              </a:rPr>
              <a:t> </a:t>
            </a:r>
            <a:r>
              <a:rPr sz="2000" spc="-5" dirty="0">
                <a:solidFill>
                  <a:srgbClr val="000000"/>
                </a:solidFill>
              </a:rPr>
              <a:t>service</a:t>
            </a:r>
            <a:r>
              <a:rPr sz="2000" spc="5" dirty="0">
                <a:solidFill>
                  <a:srgbClr val="000000"/>
                </a:solidFill>
              </a:rPr>
              <a:t> </a:t>
            </a:r>
            <a:r>
              <a:rPr sz="2000" spc="-5" dirty="0">
                <a:solidFill>
                  <a:srgbClr val="000000"/>
                </a:solidFill>
              </a:rPr>
              <a:t>classes </a:t>
            </a:r>
            <a:r>
              <a:rPr sz="2000" dirty="0">
                <a:solidFill>
                  <a:srgbClr val="000000"/>
                </a:solidFill>
              </a:rPr>
              <a:t>to</a:t>
            </a:r>
            <a:r>
              <a:rPr sz="2000" spc="10" dirty="0">
                <a:solidFill>
                  <a:srgbClr val="000000"/>
                </a:solidFill>
              </a:rPr>
              <a:t> </a:t>
            </a:r>
            <a:r>
              <a:rPr sz="2000" spc="-5" dirty="0">
                <a:solidFill>
                  <a:srgbClr val="000000"/>
                </a:solidFill>
              </a:rPr>
              <a:t>the</a:t>
            </a:r>
            <a:r>
              <a:rPr sz="2000" spc="10" dirty="0">
                <a:solidFill>
                  <a:srgbClr val="000000"/>
                </a:solidFill>
              </a:rPr>
              <a:t> </a:t>
            </a:r>
            <a:r>
              <a:rPr sz="2000" spc="-5" dirty="0">
                <a:solidFill>
                  <a:srgbClr val="000000"/>
                </a:solidFill>
              </a:rPr>
              <a:t>total</a:t>
            </a:r>
            <a:r>
              <a:rPr sz="2000" spc="-10" dirty="0">
                <a:solidFill>
                  <a:srgbClr val="000000"/>
                </a:solidFill>
              </a:rPr>
              <a:t> </a:t>
            </a:r>
            <a:r>
              <a:rPr sz="2000" spc="-5" dirty="0">
                <a:solidFill>
                  <a:srgbClr val="000000"/>
                </a:solidFill>
              </a:rPr>
              <a:t>capacity</a:t>
            </a:r>
            <a:r>
              <a:rPr sz="2000" spc="5" dirty="0">
                <a:solidFill>
                  <a:srgbClr val="000000"/>
                </a:solidFill>
              </a:rPr>
              <a:t> </a:t>
            </a:r>
            <a:r>
              <a:rPr sz="2000" dirty="0">
                <a:solidFill>
                  <a:srgbClr val="000000"/>
                </a:solidFill>
              </a:rPr>
              <a:t>of </a:t>
            </a:r>
            <a:r>
              <a:rPr sz="2000" spc="-5" dirty="0">
                <a:solidFill>
                  <a:srgbClr val="000000"/>
                </a:solidFill>
              </a:rPr>
              <a:t>the</a:t>
            </a:r>
            <a:r>
              <a:rPr sz="2000" spc="10" dirty="0">
                <a:solidFill>
                  <a:srgbClr val="000000"/>
                </a:solidFill>
              </a:rPr>
              <a:t> </a:t>
            </a:r>
            <a:r>
              <a:rPr sz="2000" spc="-5" dirty="0">
                <a:solidFill>
                  <a:srgbClr val="000000"/>
                </a:solidFill>
              </a:rPr>
              <a:t>network</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080498" y="1857517"/>
            <a:ext cx="6990955" cy="3840687"/>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24.48</a:t>
            </a:r>
            <a:endParaRPr sz="24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2850" y="34290"/>
            <a:ext cx="4380230" cy="513080"/>
          </a:xfrm>
          <a:prstGeom prst="rect">
            <a:avLst/>
          </a:prstGeom>
        </p:spPr>
        <p:txBody>
          <a:bodyPr vert="horz" wrap="square" lIns="0" tIns="12700" rIns="0" bIns="0" rtlCol="0">
            <a:spAutoFit/>
          </a:bodyPr>
          <a:lstStyle/>
          <a:p>
            <a:pPr marL="12700">
              <a:lnSpc>
                <a:spcPct val="100000"/>
              </a:lnSpc>
              <a:spcBef>
                <a:spcPts val="100"/>
              </a:spcBef>
            </a:pPr>
            <a:r>
              <a:rPr sz="3200" b="1" i="1" dirty="0">
                <a:solidFill>
                  <a:srgbClr val="FF0000"/>
                </a:solidFill>
                <a:latin typeface="Times New Roman"/>
                <a:cs typeface="Times New Roman"/>
              </a:rPr>
              <a:t>Example</a:t>
            </a:r>
            <a:r>
              <a:rPr sz="3200" b="1" i="1" spc="-40" dirty="0">
                <a:solidFill>
                  <a:srgbClr val="FF0000"/>
                </a:solidFill>
                <a:latin typeface="Times New Roman"/>
                <a:cs typeface="Times New Roman"/>
              </a:rPr>
              <a:t> </a:t>
            </a:r>
            <a:r>
              <a:rPr sz="3200" b="1" i="1" dirty="0">
                <a:solidFill>
                  <a:srgbClr val="FF0000"/>
                </a:solidFill>
                <a:latin typeface="Times New Roman"/>
                <a:cs typeface="Times New Roman"/>
              </a:rPr>
              <a:t>23.1</a:t>
            </a:r>
            <a:r>
              <a:rPr sz="3200" b="1" i="1" spc="-35" dirty="0">
                <a:solidFill>
                  <a:srgbClr val="FF0000"/>
                </a:solidFill>
                <a:latin typeface="Times New Roman"/>
                <a:cs typeface="Times New Roman"/>
              </a:rPr>
              <a:t> </a:t>
            </a:r>
            <a:r>
              <a:rPr sz="3200" b="1" i="1" dirty="0">
                <a:solidFill>
                  <a:srgbClr val="FF0000"/>
                </a:solidFill>
                <a:latin typeface="Times New Roman"/>
                <a:cs typeface="Times New Roman"/>
              </a:rPr>
              <a:t>(continued)</a:t>
            </a:r>
            <a:endParaRPr sz="3200">
              <a:latin typeface="Times New Roman"/>
              <a:cs typeface="Times New Roman"/>
            </a:endParaRPr>
          </a:p>
        </p:txBody>
      </p:sp>
      <p:sp>
        <p:nvSpPr>
          <p:cNvPr id="3" name="object 3"/>
          <p:cNvSpPr txBox="1"/>
          <p:nvPr/>
        </p:nvSpPr>
        <p:spPr>
          <a:xfrm>
            <a:off x="306070" y="1405890"/>
            <a:ext cx="8525510" cy="878840"/>
          </a:xfrm>
          <a:prstGeom prst="rect">
            <a:avLst/>
          </a:prstGeom>
        </p:spPr>
        <p:txBody>
          <a:bodyPr vert="horz" wrap="square" lIns="0" tIns="12700" rIns="0" bIns="0" rtlCol="0">
            <a:spAutoFit/>
          </a:bodyPr>
          <a:lstStyle/>
          <a:p>
            <a:pPr marL="12700" marR="5080">
              <a:lnSpc>
                <a:spcPct val="100000"/>
              </a:lnSpc>
              <a:spcBef>
                <a:spcPts val="100"/>
              </a:spcBef>
            </a:pPr>
            <a:r>
              <a:rPr sz="2800" b="1" i="1" spc="-5" dirty="0">
                <a:latin typeface="Times New Roman"/>
                <a:cs typeface="Times New Roman"/>
              </a:rPr>
              <a:t>SNMP</a:t>
            </a:r>
            <a:r>
              <a:rPr sz="2800" b="1" i="1" spc="160" dirty="0">
                <a:latin typeface="Times New Roman"/>
                <a:cs typeface="Times New Roman"/>
              </a:rPr>
              <a:t> </a:t>
            </a:r>
            <a:r>
              <a:rPr sz="2800" b="1" i="1" spc="-5" dirty="0">
                <a:latin typeface="Times New Roman"/>
                <a:cs typeface="Times New Roman"/>
              </a:rPr>
              <a:t>uses</a:t>
            </a:r>
            <a:r>
              <a:rPr sz="2800" b="1" i="1" spc="275" dirty="0">
                <a:latin typeface="Times New Roman"/>
                <a:cs typeface="Times New Roman"/>
              </a:rPr>
              <a:t> </a:t>
            </a:r>
            <a:r>
              <a:rPr sz="2800" b="1" i="1" spc="-5" dirty="0">
                <a:latin typeface="Times New Roman"/>
                <a:cs typeface="Times New Roman"/>
              </a:rPr>
              <a:t>two</a:t>
            </a:r>
            <a:r>
              <a:rPr sz="2800" b="1" i="1" spc="280" dirty="0">
                <a:latin typeface="Times New Roman"/>
                <a:cs typeface="Times New Roman"/>
              </a:rPr>
              <a:t> </a:t>
            </a:r>
            <a:r>
              <a:rPr sz="2800" b="1" i="1" dirty="0">
                <a:latin typeface="Times New Roman"/>
                <a:cs typeface="Times New Roman"/>
              </a:rPr>
              <a:t>port</a:t>
            </a:r>
            <a:r>
              <a:rPr sz="2800" b="1" i="1" spc="285" dirty="0">
                <a:latin typeface="Times New Roman"/>
                <a:cs typeface="Times New Roman"/>
              </a:rPr>
              <a:t> </a:t>
            </a:r>
            <a:r>
              <a:rPr sz="2800" b="1" i="1" spc="-5" dirty="0">
                <a:latin typeface="Times New Roman"/>
                <a:cs typeface="Times New Roman"/>
              </a:rPr>
              <a:t>numbers</a:t>
            </a:r>
            <a:r>
              <a:rPr sz="2800" b="1" i="1" spc="290" dirty="0">
                <a:latin typeface="Times New Roman"/>
                <a:cs typeface="Times New Roman"/>
              </a:rPr>
              <a:t> </a:t>
            </a:r>
            <a:r>
              <a:rPr sz="2800" b="1" i="1" dirty="0">
                <a:latin typeface="Times New Roman"/>
                <a:cs typeface="Times New Roman"/>
              </a:rPr>
              <a:t>(161</a:t>
            </a:r>
            <a:r>
              <a:rPr sz="2800" b="1" i="1" spc="280" dirty="0">
                <a:latin typeface="Times New Roman"/>
                <a:cs typeface="Times New Roman"/>
              </a:rPr>
              <a:t> </a:t>
            </a:r>
            <a:r>
              <a:rPr sz="2800" b="1" i="1" spc="-5" dirty="0">
                <a:latin typeface="Times New Roman"/>
                <a:cs typeface="Times New Roman"/>
              </a:rPr>
              <a:t>and</a:t>
            </a:r>
            <a:r>
              <a:rPr sz="2800" b="1" i="1" spc="290" dirty="0">
                <a:latin typeface="Times New Roman"/>
                <a:cs typeface="Times New Roman"/>
              </a:rPr>
              <a:t> </a:t>
            </a:r>
            <a:r>
              <a:rPr sz="2800" b="1" i="1" dirty="0">
                <a:latin typeface="Times New Roman"/>
                <a:cs typeface="Times New Roman"/>
              </a:rPr>
              <a:t>162),</a:t>
            </a:r>
            <a:r>
              <a:rPr sz="2800" b="1" i="1" spc="280" dirty="0">
                <a:latin typeface="Times New Roman"/>
                <a:cs typeface="Times New Roman"/>
              </a:rPr>
              <a:t> </a:t>
            </a:r>
            <a:r>
              <a:rPr sz="2800" b="1" i="1" spc="-10" dirty="0">
                <a:latin typeface="Times New Roman"/>
                <a:cs typeface="Times New Roman"/>
              </a:rPr>
              <a:t>each</a:t>
            </a:r>
            <a:r>
              <a:rPr sz="2800" b="1" i="1" spc="280" dirty="0">
                <a:latin typeface="Times New Roman"/>
                <a:cs typeface="Times New Roman"/>
              </a:rPr>
              <a:t> </a:t>
            </a:r>
            <a:r>
              <a:rPr sz="2800" b="1" i="1" dirty="0">
                <a:latin typeface="Times New Roman"/>
                <a:cs typeface="Times New Roman"/>
              </a:rPr>
              <a:t>for</a:t>
            </a:r>
            <a:r>
              <a:rPr sz="2800" b="1" i="1" spc="280" dirty="0">
                <a:latin typeface="Times New Roman"/>
                <a:cs typeface="Times New Roman"/>
              </a:rPr>
              <a:t> </a:t>
            </a:r>
            <a:r>
              <a:rPr sz="2800" b="1" i="1" dirty="0">
                <a:latin typeface="Times New Roman"/>
                <a:cs typeface="Times New Roman"/>
              </a:rPr>
              <a:t>a </a:t>
            </a:r>
            <a:r>
              <a:rPr sz="2800" b="1" i="1" spc="-685" dirty="0">
                <a:latin typeface="Times New Roman"/>
                <a:cs typeface="Times New Roman"/>
              </a:rPr>
              <a:t> </a:t>
            </a:r>
            <a:r>
              <a:rPr sz="2800" b="1" i="1" spc="-10" dirty="0">
                <a:latin typeface="Times New Roman"/>
                <a:cs typeface="Times New Roman"/>
              </a:rPr>
              <a:t>different</a:t>
            </a:r>
            <a:r>
              <a:rPr sz="2800" b="1" i="1" spc="-15" dirty="0">
                <a:latin typeface="Times New Roman"/>
                <a:cs typeface="Times New Roman"/>
              </a:rPr>
              <a:t> </a:t>
            </a:r>
            <a:r>
              <a:rPr sz="2800" b="1" i="1" spc="-5" dirty="0">
                <a:latin typeface="Times New Roman"/>
                <a:cs typeface="Times New Roman"/>
              </a:rPr>
              <a:t>purpose,</a:t>
            </a:r>
            <a:r>
              <a:rPr sz="2800" b="1" i="1" spc="-15" dirty="0">
                <a:latin typeface="Times New Roman"/>
                <a:cs typeface="Times New Roman"/>
              </a:rPr>
              <a:t> </a:t>
            </a:r>
            <a:r>
              <a:rPr sz="2800" b="1" i="1" dirty="0">
                <a:latin typeface="Times New Roman"/>
                <a:cs typeface="Times New Roman"/>
              </a:rPr>
              <a:t>as </a:t>
            </a:r>
            <a:r>
              <a:rPr sz="2800" b="1" i="1" spc="-5" dirty="0">
                <a:latin typeface="Times New Roman"/>
                <a:cs typeface="Times New Roman"/>
              </a:rPr>
              <a:t>we</a:t>
            </a:r>
            <a:r>
              <a:rPr sz="2800" b="1" i="1" spc="-25" dirty="0">
                <a:latin typeface="Times New Roman"/>
                <a:cs typeface="Times New Roman"/>
              </a:rPr>
              <a:t> </a:t>
            </a:r>
            <a:r>
              <a:rPr sz="2800" b="1" i="1" spc="-5" dirty="0">
                <a:latin typeface="Times New Roman"/>
                <a:cs typeface="Times New Roman"/>
              </a:rPr>
              <a:t>will</a:t>
            </a:r>
            <a:r>
              <a:rPr sz="2800" b="1" i="1" dirty="0">
                <a:latin typeface="Times New Roman"/>
                <a:cs typeface="Times New Roman"/>
              </a:rPr>
              <a:t> </a:t>
            </a:r>
            <a:r>
              <a:rPr sz="2800" b="1" i="1" spc="-5" dirty="0">
                <a:latin typeface="Times New Roman"/>
                <a:cs typeface="Times New Roman"/>
              </a:rPr>
              <a:t>see</a:t>
            </a:r>
            <a:r>
              <a:rPr sz="2800" b="1" i="1" spc="-15" dirty="0">
                <a:latin typeface="Times New Roman"/>
                <a:cs typeface="Times New Roman"/>
              </a:rPr>
              <a:t> </a:t>
            </a:r>
            <a:r>
              <a:rPr sz="2800" b="1" i="1" dirty="0">
                <a:latin typeface="Times New Roman"/>
                <a:cs typeface="Times New Roman"/>
              </a:rPr>
              <a:t>in</a:t>
            </a:r>
            <a:r>
              <a:rPr sz="2800" b="1" i="1" spc="-5" dirty="0">
                <a:latin typeface="Times New Roman"/>
                <a:cs typeface="Times New Roman"/>
              </a:rPr>
              <a:t> Chapter</a:t>
            </a:r>
            <a:r>
              <a:rPr sz="2800" b="1" i="1" spc="-10" dirty="0">
                <a:latin typeface="Times New Roman"/>
                <a:cs typeface="Times New Roman"/>
              </a:rPr>
              <a:t> </a:t>
            </a:r>
            <a:r>
              <a:rPr sz="2800" b="1" i="1" dirty="0">
                <a:latin typeface="Times New Roman"/>
                <a:cs typeface="Times New Roman"/>
              </a:rPr>
              <a:t>28.</a:t>
            </a:r>
            <a:endParaRPr sz="2800">
              <a:latin typeface="Times New Roman"/>
              <a:cs typeface="Times New Roman"/>
            </a:endParaRPr>
          </a:p>
        </p:txBody>
      </p:sp>
      <p:grpSp>
        <p:nvGrpSpPr>
          <p:cNvPr id="4" name="object 4"/>
          <p:cNvGrpSpPr/>
          <p:nvPr/>
        </p:nvGrpSpPr>
        <p:grpSpPr>
          <a:xfrm>
            <a:off x="172086" y="3434717"/>
            <a:ext cx="8286750" cy="1728470"/>
            <a:chOff x="172086" y="3434717"/>
            <a:chExt cx="8286750" cy="1728470"/>
          </a:xfrm>
        </p:grpSpPr>
        <p:pic>
          <p:nvPicPr>
            <p:cNvPr id="5" name="object 5"/>
            <p:cNvPicPr/>
            <p:nvPr/>
          </p:nvPicPr>
          <p:blipFill>
            <a:blip r:embed="rId2" cstate="print"/>
            <a:stretch>
              <a:fillRect/>
            </a:stretch>
          </p:blipFill>
          <p:spPr>
            <a:xfrm>
              <a:off x="228599" y="3492500"/>
              <a:ext cx="8172450" cy="1612900"/>
            </a:xfrm>
            <a:prstGeom prst="rect">
              <a:avLst/>
            </a:prstGeom>
          </p:spPr>
        </p:pic>
        <p:sp>
          <p:nvSpPr>
            <p:cNvPr id="6" name="object 6"/>
            <p:cNvSpPr/>
            <p:nvPr/>
          </p:nvSpPr>
          <p:spPr>
            <a:xfrm>
              <a:off x="200659" y="3463290"/>
              <a:ext cx="8229600" cy="1671320"/>
            </a:xfrm>
            <a:custGeom>
              <a:avLst/>
              <a:gdLst/>
              <a:ahLst/>
              <a:cxnLst/>
              <a:rect l="l" t="t" r="r" b="b"/>
              <a:pathLst>
                <a:path w="8229600" h="1671320">
                  <a:moveTo>
                    <a:pt x="0" y="0"/>
                  </a:moveTo>
                  <a:lnTo>
                    <a:pt x="8229600" y="0"/>
                  </a:lnTo>
                  <a:lnTo>
                    <a:pt x="8229600" y="1671320"/>
                  </a:lnTo>
                  <a:lnTo>
                    <a:pt x="0" y="1671320"/>
                  </a:lnTo>
                  <a:lnTo>
                    <a:pt x="0" y="0"/>
                  </a:lnTo>
                  <a:close/>
                </a:path>
              </a:pathLst>
            </a:custGeom>
            <a:ln w="57146">
              <a:solidFill>
                <a:srgbClr val="3333CC"/>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15</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8459" y="415290"/>
            <a:ext cx="3982085"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23.9	</a:t>
            </a:r>
            <a:r>
              <a:rPr sz="2000" dirty="0">
                <a:solidFill>
                  <a:srgbClr val="000000"/>
                </a:solidFill>
              </a:rPr>
              <a:t>User</a:t>
            </a:r>
            <a:r>
              <a:rPr sz="2000" spc="-45" dirty="0">
                <a:solidFill>
                  <a:srgbClr val="000000"/>
                </a:solidFill>
              </a:rPr>
              <a:t> </a:t>
            </a:r>
            <a:r>
              <a:rPr sz="2000" dirty="0">
                <a:solidFill>
                  <a:srgbClr val="000000"/>
                </a:solidFill>
              </a:rPr>
              <a:t>datagram</a:t>
            </a:r>
            <a:r>
              <a:rPr sz="2000" spc="-30" dirty="0">
                <a:solidFill>
                  <a:srgbClr val="000000"/>
                </a:solidFill>
              </a:rPr>
              <a:t> </a:t>
            </a:r>
            <a:r>
              <a:rPr sz="2000" dirty="0">
                <a:solidFill>
                  <a:srgbClr val="000000"/>
                </a:solidFill>
              </a:rPr>
              <a:t>format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34719" y="1895674"/>
            <a:ext cx="7066280" cy="305732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459230" y="2792729"/>
            <a:ext cx="6137910" cy="1000760"/>
          </a:xfrm>
          <a:prstGeom prst="rect">
            <a:avLst/>
          </a:prstGeom>
        </p:spPr>
        <p:txBody>
          <a:bodyPr vert="horz" wrap="square" lIns="0" tIns="12700" rIns="0" bIns="0" rtlCol="0">
            <a:spAutoFit/>
          </a:bodyPr>
          <a:lstStyle/>
          <a:p>
            <a:pPr marR="95885" algn="ctr">
              <a:lnSpc>
                <a:spcPct val="100000"/>
              </a:lnSpc>
              <a:spcBef>
                <a:spcPts val="100"/>
              </a:spcBef>
            </a:pPr>
            <a:r>
              <a:rPr sz="3200" b="1" dirty="0">
                <a:latin typeface="Arial"/>
                <a:cs typeface="Arial"/>
              </a:rPr>
              <a:t>UDP</a:t>
            </a:r>
            <a:r>
              <a:rPr sz="3200" b="1" spc="-145" dirty="0">
                <a:latin typeface="Arial"/>
                <a:cs typeface="Arial"/>
              </a:rPr>
              <a:t> </a:t>
            </a:r>
            <a:r>
              <a:rPr sz="3200" b="1" spc="-5" dirty="0">
                <a:latin typeface="Arial"/>
                <a:cs typeface="Arial"/>
              </a:rPr>
              <a:t>length</a:t>
            </a:r>
            <a:endParaRPr sz="3200">
              <a:latin typeface="Arial"/>
              <a:cs typeface="Arial"/>
            </a:endParaRPr>
          </a:p>
          <a:p>
            <a:pPr algn="ctr">
              <a:lnSpc>
                <a:spcPct val="100000"/>
              </a:lnSpc>
              <a:tabLst>
                <a:tab pos="461009" algn="l"/>
              </a:tabLst>
            </a:pPr>
            <a:r>
              <a:rPr sz="3200" b="1" dirty="0">
                <a:latin typeface="Arial"/>
                <a:cs typeface="Arial"/>
              </a:rPr>
              <a:t>=	</a:t>
            </a:r>
            <a:r>
              <a:rPr sz="3200" b="1" spc="-5" dirty="0">
                <a:latin typeface="Arial"/>
                <a:cs typeface="Arial"/>
              </a:rPr>
              <a:t>IP</a:t>
            </a:r>
            <a:r>
              <a:rPr sz="3200" b="1" spc="-80" dirty="0">
                <a:latin typeface="Arial"/>
                <a:cs typeface="Arial"/>
              </a:rPr>
              <a:t> </a:t>
            </a:r>
            <a:r>
              <a:rPr sz="3200" b="1" spc="-5" dirty="0">
                <a:latin typeface="Arial"/>
                <a:cs typeface="Arial"/>
              </a:rPr>
              <a:t>length</a:t>
            </a:r>
            <a:r>
              <a:rPr sz="3200" b="1" spc="-15" dirty="0">
                <a:latin typeface="Arial"/>
                <a:cs typeface="Arial"/>
              </a:rPr>
              <a:t> </a:t>
            </a:r>
            <a:r>
              <a:rPr sz="3200" b="1" dirty="0">
                <a:latin typeface="Arial"/>
                <a:cs typeface="Arial"/>
              </a:rPr>
              <a:t>–</a:t>
            </a:r>
            <a:r>
              <a:rPr sz="3200" b="1" spc="-10" dirty="0">
                <a:latin typeface="Arial"/>
                <a:cs typeface="Arial"/>
              </a:rPr>
              <a:t> </a:t>
            </a:r>
            <a:r>
              <a:rPr sz="3200" b="1" spc="-5" dirty="0">
                <a:latin typeface="Arial"/>
                <a:cs typeface="Arial"/>
              </a:rPr>
              <a:t>IP</a:t>
            </a:r>
            <a:r>
              <a:rPr sz="3200" b="1" spc="-65" dirty="0">
                <a:latin typeface="Arial"/>
                <a:cs typeface="Arial"/>
              </a:rPr>
              <a:t> </a:t>
            </a:r>
            <a:r>
              <a:rPr sz="3200" b="1" spc="-5" dirty="0">
                <a:latin typeface="Arial"/>
                <a:cs typeface="Arial"/>
              </a:rPr>
              <a:t>header’s</a:t>
            </a:r>
            <a:r>
              <a:rPr sz="3200" b="1" spc="-10" dirty="0">
                <a:latin typeface="Arial"/>
                <a:cs typeface="Arial"/>
              </a:rPr>
              <a:t> </a:t>
            </a:r>
            <a:r>
              <a:rPr sz="3200" b="1" spc="-5" dirty="0">
                <a:latin typeface="Arial"/>
                <a:cs typeface="Arial"/>
              </a:rPr>
              <a:t>length</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5920" y="415290"/>
            <a:ext cx="600392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23.10	</a:t>
            </a:r>
            <a:r>
              <a:rPr sz="2000" dirty="0">
                <a:solidFill>
                  <a:srgbClr val="000000"/>
                </a:solidFill>
              </a:rPr>
              <a:t>Pseudoheader</a:t>
            </a:r>
            <a:r>
              <a:rPr sz="2000" spc="-25" dirty="0">
                <a:solidFill>
                  <a:srgbClr val="000000"/>
                </a:solidFill>
              </a:rPr>
              <a:t> </a:t>
            </a:r>
            <a:r>
              <a:rPr sz="2000" dirty="0">
                <a:solidFill>
                  <a:srgbClr val="000000"/>
                </a:solidFill>
              </a:rPr>
              <a:t>for</a:t>
            </a:r>
            <a:r>
              <a:rPr sz="2000" spc="-10" dirty="0">
                <a:solidFill>
                  <a:srgbClr val="000000"/>
                </a:solidFill>
              </a:rPr>
              <a:t> </a:t>
            </a:r>
            <a:r>
              <a:rPr sz="2000" dirty="0">
                <a:solidFill>
                  <a:srgbClr val="000000"/>
                </a:solidFill>
              </a:rPr>
              <a:t>checksum</a:t>
            </a:r>
            <a:r>
              <a:rPr sz="2000" spc="-20" dirty="0">
                <a:solidFill>
                  <a:srgbClr val="000000"/>
                </a:solidFill>
              </a:rPr>
              <a:t> </a:t>
            </a:r>
            <a:r>
              <a:rPr sz="2000" spc="-5" dirty="0">
                <a:solidFill>
                  <a:srgbClr val="000000"/>
                </a:solidFill>
              </a:rPr>
              <a:t>calculation</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350540" y="1447800"/>
            <a:ext cx="5964659" cy="389509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6070" y="1177290"/>
            <a:ext cx="8526780" cy="2584450"/>
          </a:xfrm>
          <a:prstGeom prst="rect">
            <a:avLst/>
          </a:prstGeom>
        </p:spPr>
        <p:txBody>
          <a:bodyPr vert="horz" wrap="square" lIns="0" tIns="12700" rIns="0" bIns="0" rtlCol="0">
            <a:spAutoFit/>
          </a:bodyPr>
          <a:lstStyle/>
          <a:p>
            <a:pPr marL="12700" marR="5080" algn="just">
              <a:lnSpc>
                <a:spcPct val="99900"/>
              </a:lnSpc>
              <a:spcBef>
                <a:spcPts val="100"/>
              </a:spcBef>
            </a:pPr>
            <a:r>
              <a:rPr sz="2800" b="1" i="1" spc="-5" dirty="0">
                <a:latin typeface="Times New Roman"/>
                <a:cs typeface="Times New Roman"/>
              </a:rPr>
              <a:t>Figure </a:t>
            </a:r>
            <a:r>
              <a:rPr sz="2800" b="1" i="1" spc="-30" dirty="0">
                <a:latin typeface="Times New Roman"/>
                <a:cs typeface="Times New Roman"/>
              </a:rPr>
              <a:t>23.11 </a:t>
            </a:r>
            <a:r>
              <a:rPr sz="2800" b="1" i="1" spc="-5" dirty="0">
                <a:latin typeface="Times New Roman"/>
                <a:cs typeface="Times New Roman"/>
              </a:rPr>
              <a:t>shows the checksum calculation </a:t>
            </a:r>
            <a:r>
              <a:rPr sz="2800" b="1" i="1" dirty="0">
                <a:latin typeface="Times New Roman"/>
                <a:cs typeface="Times New Roman"/>
              </a:rPr>
              <a:t>for a </a:t>
            </a:r>
            <a:r>
              <a:rPr sz="2800" b="1" i="1" spc="-10" dirty="0">
                <a:latin typeface="Times New Roman"/>
                <a:cs typeface="Times New Roman"/>
              </a:rPr>
              <a:t>very </a:t>
            </a:r>
            <a:r>
              <a:rPr sz="2800" b="1" i="1" spc="-5" dirty="0">
                <a:latin typeface="Times New Roman"/>
                <a:cs typeface="Times New Roman"/>
              </a:rPr>
              <a:t> small user</a:t>
            </a:r>
            <a:r>
              <a:rPr sz="2800" b="1" i="1" dirty="0">
                <a:latin typeface="Times New Roman"/>
                <a:cs typeface="Times New Roman"/>
              </a:rPr>
              <a:t> datagram </a:t>
            </a:r>
            <a:r>
              <a:rPr sz="2800" b="1" i="1" spc="-5" dirty="0">
                <a:latin typeface="Times New Roman"/>
                <a:cs typeface="Times New Roman"/>
              </a:rPr>
              <a:t>with</a:t>
            </a:r>
            <a:r>
              <a:rPr sz="2800" b="1" i="1" spc="690" dirty="0">
                <a:latin typeface="Times New Roman"/>
                <a:cs typeface="Times New Roman"/>
              </a:rPr>
              <a:t> </a:t>
            </a:r>
            <a:r>
              <a:rPr sz="2800" b="1" i="1" dirty="0">
                <a:latin typeface="Times New Roman"/>
                <a:cs typeface="Times New Roman"/>
              </a:rPr>
              <a:t>only 7 </a:t>
            </a:r>
            <a:r>
              <a:rPr sz="2800" b="1" i="1" spc="-5" dirty="0">
                <a:latin typeface="Times New Roman"/>
                <a:cs typeface="Times New Roman"/>
              </a:rPr>
              <a:t>bytes </a:t>
            </a:r>
            <a:r>
              <a:rPr sz="2800" b="1" i="1" dirty="0">
                <a:latin typeface="Times New Roman"/>
                <a:cs typeface="Times New Roman"/>
              </a:rPr>
              <a:t>of data. </a:t>
            </a:r>
            <a:r>
              <a:rPr sz="2800" b="1" i="1" spc="-10" dirty="0">
                <a:latin typeface="Times New Roman"/>
                <a:cs typeface="Times New Roman"/>
              </a:rPr>
              <a:t>Because </a:t>
            </a:r>
            <a:r>
              <a:rPr sz="2800" b="1" i="1" spc="-5" dirty="0">
                <a:latin typeface="Times New Roman"/>
                <a:cs typeface="Times New Roman"/>
              </a:rPr>
              <a:t> the number </a:t>
            </a:r>
            <a:r>
              <a:rPr sz="2800" b="1" i="1" dirty="0">
                <a:latin typeface="Times New Roman"/>
                <a:cs typeface="Times New Roman"/>
              </a:rPr>
              <a:t>of </a:t>
            </a:r>
            <a:r>
              <a:rPr sz="2800" b="1" i="1" spc="-5" dirty="0">
                <a:latin typeface="Times New Roman"/>
                <a:cs typeface="Times New Roman"/>
              </a:rPr>
              <a:t>bytes </a:t>
            </a:r>
            <a:r>
              <a:rPr sz="2800" b="1" i="1" dirty="0">
                <a:latin typeface="Times New Roman"/>
                <a:cs typeface="Times New Roman"/>
              </a:rPr>
              <a:t>of data is odd, padding is added for </a:t>
            </a:r>
            <a:r>
              <a:rPr sz="2800" b="1" i="1" spc="5" dirty="0">
                <a:latin typeface="Times New Roman"/>
                <a:cs typeface="Times New Roman"/>
              </a:rPr>
              <a:t> </a:t>
            </a:r>
            <a:r>
              <a:rPr sz="2800" b="1" i="1" spc="-10" dirty="0">
                <a:latin typeface="Times New Roman"/>
                <a:cs typeface="Times New Roman"/>
              </a:rPr>
              <a:t>checksum </a:t>
            </a:r>
            <a:r>
              <a:rPr sz="2800" b="1" i="1" spc="-5" dirty="0">
                <a:latin typeface="Times New Roman"/>
                <a:cs typeface="Times New Roman"/>
              </a:rPr>
              <a:t>calculation. </a:t>
            </a:r>
            <a:r>
              <a:rPr sz="2800" b="1" i="1" spc="-10" dirty="0">
                <a:latin typeface="Times New Roman"/>
                <a:cs typeface="Times New Roman"/>
              </a:rPr>
              <a:t>The </a:t>
            </a:r>
            <a:r>
              <a:rPr sz="2800" b="1" i="1" spc="-5" dirty="0">
                <a:latin typeface="Times New Roman"/>
                <a:cs typeface="Times New Roman"/>
              </a:rPr>
              <a:t>pseudoheader </a:t>
            </a:r>
            <a:r>
              <a:rPr sz="2800" b="1" i="1" dirty="0">
                <a:latin typeface="Times New Roman"/>
                <a:cs typeface="Times New Roman"/>
              </a:rPr>
              <a:t>as </a:t>
            </a:r>
            <a:r>
              <a:rPr sz="2800" b="1" i="1" spc="-5" dirty="0">
                <a:latin typeface="Times New Roman"/>
                <a:cs typeface="Times New Roman"/>
              </a:rPr>
              <a:t>well </a:t>
            </a:r>
            <a:r>
              <a:rPr sz="2800" b="1" i="1" dirty="0">
                <a:latin typeface="Times New Roman"/>
                <a:cs typeface="Times New Roman"/>
              </a:rPr>
              <a:t>as </a:t>
            </a:r>
            <a:r>
              <a:rPr sz="2800" b="1" i="1" spc="-5" dirty="0">
                <a:latin typeface="Times New Roman"/>
                <a:cs typeface="Times New Roman"/>
              </a:rPr>
              <a:t>the </a:t>
            </a:r>
            <a:r>
              <a:rPr sz="2800" b="1" i="1" dirty="0">
                <a:latin typeface="Times New Roman"/>
                <a:cs typeface="Times New Roman"/>
              </a:rPr>
              <a:t> padding</a:t>
            </a:r>
            <a:r>
              <a:rPr sz="2800" b="1" i="1" spc="5" dirty="0">
                <a:latin typeface="Times New Roman"/>
                <a:cs typeface="Times New Roman"/>
              </a:rPr>
              <a:t> </a:t>
            </a:r>
            <a:r>
              <a:rPr sz="2800" b="1" i="1" spc="-5" dirty="0">
                <a:latin typeface="Times New Roman"/>
                <a:cs typeface="Times New Roman"/>
              </a:rPr>
              <a:t>will</a:t>
            </a:r>
            <a:r>
              <a:rPr sz="2800" b="1" i="1" dirty="0">
                <a:latin typeface="Times New Roman"/>
                <a:cs typeface="Times New Roman"/>
              </a:rPr>
              <a:t> be</a:t>
            </a:r>
            <a:r>
              <a:rPr sz="2800" b="1" i="1" spc="5" dirty="0">
                <a:latin typeface="Times New Roman"/>
                <a:cs typeface="Times New Roman"/>
              </a:rPr>
              <a:t> </a:t>
            </a:r>
            <a:r>
              <a:rPr sz="2800" b="1" i="1" spc="-5" dirty="0">
                <a:latin typeface="Times New Roman"/>
                <a:cs typeface="Times New Roman"/>
              </a:rPr>
              <a:t>dropped</a:t>
            </a:r>
            <a:r>
              <a:rPr sz="2800" b="1" i="1" dirty="0">
                <a:latin typeface="Times New Roman"/>
                <a:cs typeface="Times New Roman"/>
              </a:rPr>
              <a:t> </a:t>
            </a:r>
            <a:r>
              <a:rPr sz="2800" b="1" i="1" spc="-5" dirty="0">
                <a:latin typeface="Times New Roman"/>
                <a:cs typeface="Times New Roman"/>
              </a:rPr>
              <a:t>when</a:t>
            </a:r>
            <a:r>
              <a:rPr sz="2800" b="1" i="1" dirty="0">
                <a:latin typeface="Times New Roman"/>
                <a:cs typeface="Times New Roman"/>
              </a:rPr>
              <a:t> the</a:t>
            </a:r>
            <a:r>
              <a:rPr sz="2800" b="1" i="1" spc="5" dirty="0">
                <a:latin typeface="Times New Roman"/>
                <a:cs typeface="Times New Roman"/>
              </a:rPr>
              <a:t> </a:t>
            </a:r>
            <a:r>
              <a:rPr sz="2800" b="1" i="1" spc="-5" dirty="0">
                <a:latin typeface="Times New Roman"/>
                <a:cs typeface="Times New Roman"/>
              </a:rPr>
              <a:t>user</a:t>
            </a:r>
            <a:r>
              <a:rPr sz="2800" b="1" i="1" dirty="0">
                <a:latin typeface="Times New Roman"/>
                <a:cs typeface="Times New Roman"/>
              </a:rPr>
              <a:t> datagram</a:t>
            </a:r>
            <a:r>
              <a:rPr sz="2800" b="1" i="1" spc="5" dirty="0">
                <a:latin typeface="Times New Roman"/>
                <a:cs typeface="Times New Roman"/>
              </a:rPr>
              <a:t> </a:t>
            </a:r>
            <a:r>
              <a:rPr sz="2800" b="1" i="1" dirty="0">
                <a:latin typeface="Times New Roman"/>
                <a:cs typeface="Times New Roman"/>
              </a:rPr>
              <a:t>is </a:t>
            </a:r>
            <a:r>
              <a:rPr sz="2800" b="1" i="1" spc="5" dirty="0">
                <a:latin typeface="Times New Roman"/>
                <a:cs typeface="Times New Roman"/>
              </a:rPr>
              <a:t> </a:t>
            </a:r>
            <a:r>
              <a:rPr sz="2800" b="1" i="1" spc="-5" dirty="0">
                <a:latin typeface="Times New Roman"/>
                <a:cs typeface="Times New Roman"/>
              </a:rPr>
              <a:t>delivered</a:t>
            </a:r>
            <a:r>
              <a:rPr sz="2800" b="1" i="1" spc="-10" dirty="0">
                <a:latin typeface="Times New Roman"/>
                <a:cs typeface="Times New Roman"/>
              </a:rPr>
              <a:t> </a:t>
            </a:r>
            <a:r>
              <a:rPr sz="2800" b="1" i="1" dirty="0">
                <a:latin typeface="Times New Roman"/>
                <a:cs typeface="Times New Roman"/>
              </a:rPr>
              <a:t>to </a:t>
            </a:r>
            <a:r>
              <a:rPr sz="2800" b="1" i="1" spc="-130" dirty="0">
                <a:latin typeface="Times New Roman"/>
                <a:cs typeface="Times New Roman"/>
              </a:rPr>
              <a:t>IP.</a:t>
            </a:r>
            <a:endParaRPr sz="28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19</a:t>
            </a:fld>
            <a:endParaRPr dirty="0"/>
          </a:p>
        </p:txBody>
      </p:sp>
      <p:sp>
        <p:nvSpPr>
          <p:cNvPr id="3" name="object 3"/>
          <p:cNvSpPr txBox="1">
            <a:spLocks noGrp="1"/>
          </p:cNvSpPr>
          <p:nvPr>
            <p:ph type="title"/>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dirty="0"/>
              <a:t>Example</a:t>
            </a:r>
            <a:r>
              <a:rPr sz="3200" spc="-65" dirty="0"/>
              <a:t> </a:t>
            </a:r>
            <a:r>
              <a:rPr sz="3200" dirty="0"/>
              <a:t>23.2</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39090" y="440690"/>
            <a:ext cx="7971155" cy="513080"/>
          </a:xfrm>
          <a:prstGeom prst="rect">
            <a:avLst/>
          </a:prstGeom>
        </p:spPr>
        <p:txBody>
          <a:bodyPr vert="horz" wrap="square" lIns="0" tIns="12700" rIns="0" bIns="0" rtlCol="0">
            <a:spAutoFit/>
          </a:bodyPr>
          <a:lstStyle/>
          <a:p>
            <a:pPr marL="12700">
              <a:lnSpc>
                <a:spcPct val="100000"/>
              </a:lnSpc>
              <a:spcBef>
                <a:spcPts val="100"/>
              </a:spcBef>
            </a:pPr>
            <a:r>
              <a:rPr sz="3200" i="0" spc="395" dirty="0">
                <a:solidFill>
                  <a:srgbClr val="000000"/>
                </a:solidFill>
                <a:latin typeface="Times New Roman"/>
                <a:cs typeface="Times New Roman"/>
              </a:rPr>
              <a:t>23-1</a:t>
            </a:r>
            <a:r>
              <a:rPr sz="3200" i="0" spc="-55" dirty="0">
                <a:solidFill>
                  <a:srgbClr val="000000"/>
                </a:solidFill>
                <a:latin typeface="Times New Roman"/>
                <a:cs typeface="Times New Roman"/>
              </a:rPr>
              <a:t> </a:t>
            </a:r>
            <a:r>
              <a:rPr sz="3200" i="0" spc="40" dirty="0">
                <a:solidFill>
                  <a:srgbClr val="000000"/>
                </a:solidFill>
                <a:latin typeface="Times New Roman"/>
                <a:cs typeface="Times New Roman"/>
              </a:rPr>
              <a:t>PROCESS-TO-PROCESSDELIVERY</a:t>
            </a:r>
            <a:endParaRPr sz="3200">
              <a:latin typeface="Times New Roman"/>
              <a:cs typeface="Times New Roman"/>
            </a:endParaRPr>
          </a:p>
        </p:txBody>
      </p:sp>
      <p:sp>
        <p:nvSpPr>
          <p:cNvPr id="6" name="object 6"/>
          <p:cNvSpPr/>
          <p:nvPr/>
        </p:nvSpPr>
        <p:spPr>
          <a:xfrm>
            <a:off x="439419" y="44869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382270" y="1710690"/>
            <a:ext cx="8069580" cy="4692650"/>
          </a:xfrm>
          <a:prstGeom prst="rect">
            <a:avLst/>
          </a:prstGeom>
        </p:spPr>
        <p:txBody>
          <a:bodyPr vert="horz" wrap="square" lIns="0" tIns="12700" rIns="0" bIns="0" rtlCol="0">
            <a:spAutoFit/>
          </a:bodyPr>
          <a:lstStyle/>
          <a:p>
            <a:pPr marL="12700" marR="5080" algn="just">
              <a:lnSpc>
                <a:spcPct val="100000"/>
              </a:lnSpc>
              <a:spcBef>
                <a:spcPts val="100"/>
              </a:spcBef>
            </a:pPr>
            <a:r>
              <a:rPr sz="2800" b="1" i="1" spc="-10" dirty="0">
                <a:latin typeface="Times New Roman"/>
                <a:cs typeface="Times New Roman"/>
              </a:rPr>
              <a:t>The</a:t>
            </a:r>
            <a:r>
              <a:rPr sz="2800" b="1" i="1" spc="-5" dirty="0">
                <a:latin typeface="Times New Roman"/>
                <a:cs typeface="Times New Roman"/>
              </a:rPr>
              <a:t> transport</a:t>
            </a:r>
            <a:r>
              <a:rPr sz="2800" b="1" i="1" dirty="0">
                <a:latin typeface="Times New Roman"/>
                <a:cs typeface="Times New Roman"/>
              </a:rPr>
              <a:t> </a:t>
            </a:r>
            <a:r>
              <a:rPr sz="2800" b="1" i="1" spc="-5" dirty="0">
                <a:latin typeface="Times New Roman"/>
                <a:cs typeface="Times New Roman"/>
              </a:rPr>
              <a:t>layer</a:t>
            </a:r>
            <a:r>
              <a:rPr sz="2800" b="1" i="1" dirty="0">
                <a:latin typeface="Times New Roman"/>
                <a:cs typeface="Times New Roman"/>
              </a:rPr>
              <a:t> </a:t>
            </a:r>
            <a:r>
              <a:rPr sz="2800" b="1" i="1" spc="-5" dirty="0">
                <a:latin typeface="Times New Roman"/>
                <a:cs typeface="Times New Roman"/>
              </a:rPr>
              <a:t>is</a:t>
            </a:r>
            <a:r>
              <a:rPr sz="2800" b="1" i="1" dirty="0">
                <a:latin typeface="Times New Roman"/>
                <a:cs typeface="Times New Roman"/>
              </a:rPr>
              <a:t> </a:t>
            </a:r>
            <a:r>
              <a:rPr sz="2800" b="1" i="1" spc="-5" dirty="0">
                <a:latin typeface="Times New Roman"/>
                <a:cs typeface="Times New Roman"/>
              </a:rPr>
              <a:t>responsible</a:t>
            </a:r>
            <a:r>
              <a:rPr sz="2800" b="1" i="1" dirty="0">
                <a:latin typeface="Times New Roman"/>
                <a:cs typeface="Times New Roman"/>
              </a:rPr>
              <a:t> for</a:t>
            </a:r>
            <a:r>
              <a:rPr sz="2800" b="1" i="1" spc="5" dirty="0">
                <a:latin typeface="Times New Roman"/>
                <a:cs typeface="Times New Roman"/>
              </a:rPr>
              <a:t> </a:t>
            </a:r>
            <a:r>
              <a:rPr sz="2800" b="1" i="1" spc="-5" dirty="0">
                <a:latin typeface="Times New Roman"/>
                <a:cs typeface="Times New Roman"/>
              </a:rPr>
              <a:t>process-to- </a:t>
            </a:r>
            <a:r>
              <a:rPr sz="2800" b="1" i="1" dirty="0">
                <a:latin typeface="Times New Roman"/>
                <a:cs typeface="Times New Roman"/>
              </a:rPr>
              <a:t> </a:t>
            </a:r>
            <a:r>
              <a:rPr sz="2800" b="1" i="1" spc="-5" dirty="0">
                <a:latin typeface="Times New Roman"/>
                <a:cs typeface="Times New Roman"/>
              </a:rPr>
              <a:t>process delivery—the delivery </a:t>
            </a:r>
            <a:r>
              <a:rPr sz="2800" b="1" i="1" dirty="0">
                <a:latin typeface="Times New Roman"/>
                <a:cs typeface="Times New Roman"/>
              </a:rPr>
              <a:t>of a packet, part of a </a:t>
            </a:r>
            <a:r>
              <a:rPr sz="2800" b="1" i="1" spc="5" dirty="0">
                <a:latin typeface="Times New Roman"/>
                <a:cs typeface="Times New Roman"/>
              </a:rPr>
              <a:t> </a:t>
            </a:r>
            <a:r>
              <a:rPr sz="2800" b="1" i="1" spc="-5" dirty="0">
                <a:latin typeface="Times New Roman"/>
                <a:cs typeface="Times New Roman"/>
              </a:rPr>
              <a:t>message, from </a:t>
            </a:r>
            <a:r>
              <a:rPr sz="2800" b="1" i="1" dirty="0">
                <a:latin typeface="Times New Roman"/>
                <a:cs typeface="Times New Roman"/>
              </a:rPr>
              <a:t>one </a:t>
            </a:r>
            <a:r>
              <a:rPr sz="2800" b="1" i="1" spc="-5" dirty="0">
                <a:latin typeface="Times New Roman"/>
                <a:cs typeface="Times New Roman"/>
              </a:rPr>
              <a:t>process </a:t>
            </a:r>
            <a:r>
              <a:rPr sz="2800" b="1" i="1" dirty="0">
                <a:latin typeface="Times New Roman"/>
                <a:cs typeface="Times New Roman"/>
              </a:rPr>
              <a:t>to </a:t>
            </a:r>
            <a:r>
              <a:rPr sz="2800" b="1" i="1" spc="-25" dirty="0">
                <a:latin typeface="Times New Roman"/>
                <a:cs typeface="Times New Roman"/>
              </a:rPr>
              <a:t>another. </a:t>
            </a:r>
            <a:r>
              <a:rPr sz="2800" b="1" i="1" spc="-45" dirty="0">
                <a:latin typeface="Times New Roman"/>
                <a:cs typeface="Times New Roman"/>
              </a:rPr>
              <a:t>Two </a:t>
            </a:r>
            <a:r>
              <a:rPr sz="2800" b="1" i="1" spc="-5" dirty="0">
                <a:latin typeface="Times New Roman"/>
                <a:cs typeface="Times New Roman"/>
              </a:rPr>
              <a:t>processes </a:t>
            </a:r>
            <a:r>
              <a:rPr sz="2800" b="1" i="1" dirty="0">
                <a:latin typeface="Times New Roman"/>
                <a:cs typeface="Times New Roman"/>
              </a:rPr>
              <a:t> </a:t>
            </a:r>
            <a:r>
              <a:rPr sz="2800" b="1" i="1" spc="-5" dirty="0">
                <a:latin typeface="Times New Roman"/>
                <a:cs typeface="Times New Roman"/>
              </a:rPr>
              <a:t>communicate </a:t>
            </a:r>
            <a:r>
              <a:rPr sz="2800" b="1" i="1" dirty="0">
                <a:latin typeface="Times New Roman"/>
                <a:cs typeface="Times New Roman"/>
              </a:rPr>
              <a:t>in a </a:t>
            </a:r>
            <a:r>
              <a:rPr sz="2800" b="1" i="1" spc="-5" dirty="0">
                <a:latin typeface="Times New Roman"/>
                <a:cs typeface="Times New Roman"/>
              </a:rPr>
              <a:t>client/server </a:t>
            </a:r>
            <a:r>
              <a:rPr sz="2800" b="1" i="1" dirty="0">
                <a:latin typeface="Times New Roman"/>
                <a:cs typeface="Times New Roman"/>
              </a:rPr>
              <a:t>relationship, as </a:t>
            </a:r>
            <a:r>
              <a:rPr sz="2800" b="1" i="1" spc="-5" dirty="0">
                <a:latin typeface="Times New Roman"/>
                <a:cs typeface="Times New Roman"/>
              </a:rPr>
              <a:t>we will </a:t>
            </a:r>
            <a:r>
              <a:rPr sz="2800" b="1" i="1" dirty="0">
                <a:latin typeface="Times New Roman"/>
                <a:cs typeface="Times New Roman"/>
              </a:rPr>
              <a:t> </a:t>
            </a:r>
            <a:r>
              <a:rPr sz="2800" b="1" i="1" spc="-5" dirty="0">
                <a:latin typeface="Times New Roman"/>
                <a:cs typeface="Times New Roman"/>
              </a:rPr>
              <a:t>see</a:t>
            </a:r>
            <a:r>
              <a:rPr sz="2800" b="1" i="1" spc="-20" dirty="0">
                <a:latin typeface="Times New Roman"/>
                <a:cs typeface="Times New Roman"/>
              </a:rPr>
              <a:t> </a:t>
            </a:r>
            <a:r>
              <a:rPr sz="2800" b="1" i="1" spc="-30" dirty="0">
                <a:latin typeface="Times New Roman"/>
                <a:cs typeface="Times New Roman"/>
              </a:rPr>
              <a:t>later.</a:t>
            </a:r>
            <a:endParaRPr sz="2800">
              <a:latin typeface="Times New Roman"/>
              <a:cs typeface="Times New Roman"/>
            </a:endParaRPr>
          </a:p>
          <a:p>
            <a:pPr marL="12700" marR="3375025" indent="29209">
              <a:lnSpc>
                <a:spcPct val="105800"/>
              </a:lnSpc>
              <a:spcBef>
                <a:spcPts val="1605"/>
              </a:spcBef>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 </a:t>
            </a:r>
            <a:r>
              <a:rPr sz="2800" b="1" i="1" spc="-685" dirty="0">
                <a:solidFill>
                  <a:srgbClr val="FF0000"/>
                </a:solidFill>
                <a:latin typeface="Times New Roman"/>
                <a:cs typeface="Times New Roman"/>
              </a:rPr>
              <a:t> </a:t>
            </a:r>
            <a:r>
              <a:rPr sz="2400" b="1" spc="-5" dirty="0">
                <a:solidFill>
                  <a:srgbClr val="0033CC"/>
                </a:solidFill>
                <a:latin typeface="Times New Roman"/>
                <a:cs typeface="Times New Roman"/>
              </a:rPr>
              <a:t>Client/Server Paradigm </a:t>
            </a:r>
            <a:r>
              <a:rPr sz="2400" b="1" dirty="0">
                <a:solidFill>
                  <a:srgbClr val="0033CC"/>
                </a:solidFill>
                <a:latin typeface="Times New Roman"/>
                <a:cs typeface="Times New Roman"/>
              </a:rPr>
              <a:t> </a:t>
            </a:r>
            <a:r>
              <a:rPr sz="2400" b="1" spc="-5" dirty="0">
                <a:solidFill>
                  <a:srgbClr val="0033CC"/>
                </a:solidFill>
                <a:latin typeface="Times New Roman"/>
                <a:cs typeface="Times New Roman"/>
              </a:rPr>
              <a:t>Multiplexing </a:t>
            </a:r>
            <a:r>
              <a:rPr sz="2400" b="1" dirty="0">
                <a:solidFill>
                  <a:srgbClr val="0033CC"/>
                </a:solidFill>
                <a:latin typeface="Times New Roman"/>
                <a:cs typeface="Times New Roman"/>
              </a:rPr>
              <a:t>and</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Demultiplexing</a:t>
            </a:r>
            <a:endParaRPr sz="2400">
              <a:latin typeface="Times New Roman"/>
              <a:cs typeface="Times New Roman"/>
            </a:endParaRPr>
          </a:p>
          <a:p>
            <a:pPr marL="12700" marR="1303020">
              <a:lnSpc>
                <a:spcPct val="100000"/>
              </a:lnSpc>
            </a:pPr>
            <a:r>
              <a:rPr sz="2400" b="1" spc="-5" dirty="0">
                <a:solidFill>
                  <a:srgbClr val="0033CC"/>
                </a:solidFill>
                <a:latin typeface="Times New Roman"/>
                <a:cs typeface="Times New Roman"/>
              </a:rPr>
              <a:t>Connectionless</a:t>
            </a:r>
            <a:r>
              <a:rPr sz="2400" b="1" spc="-40" dirty="0">
                <a:solidFill>
                  <a:srgbClr val="0033CC"/>
                </a:solidFill>
                <a:latin typeface="Times New Roman"/>
                <a:cs typeface="Times New Roman"/>
              </a:rPr>
              <a:t> </a:t>
            </a:r>
            <a:r>
              <a:rPr sz="2400" b="1" spc="-45" dirty="0">
                <a:solidFill>
                  <a:srgbClr val="0033CC"/>
                </a:solidFill>
                <a:latin typeface="Times New Roman"/>
                <a:cs typeface="Times New Roman"/>
              </a:rPr>
              <a:t>Versus</a:t>
            </a:r>
            <a:r>
              <a:rPr sz="2400" b="1" spc="10" dirty="0">
                <a:solidFill>
                  <a:srgbClr val="0033CC"/>
                </a:solidFill>
                <a:latin typeface="Times New Roman"/>
                <a:cs typeface="Times New Roman"/>
              </a:rPr>
              <a:t> </a:t>
            </a:r>
            <a:r>
              <a:rPr sz="2400" b="1" spc="-5" dirty="0">
                <a:solidFill>
                  <a:srgbClr val="0033CC"/>
                </a:solidFill>
                <a:latin typeface="Times New Roman"/>
                <a:cs typeface="Times New Roman"/>
              </a:rPr>
              <a:t>Connection-Oriented</a:t>
            </a:r>
            <a:r>
              <a:rPr sz="2400" b="1" spc="15" dirty="0">
                <a:solidFill>
                  <a:srgbClr val="0033CC"/>
                </a:solidFill>
                <a:latin typeface="Times New Roman"/>
                <a:cs typeface="Times New Roman"/>
              </a:rPr>
              <a:t> </a:t>
            </a:r>
            <a:r>
              <a:rPr sz="2400" b="1" spc="-5" dirty="0">
                <a:solidFill>
                  <a:srgbClr val="0033CC"/>
                </a:solidFill>
                <a:latin typeface="Times New Roman"/>
                <a:cs typeface="Times New Roman"/>
              </a:rPr>
              <a:t>Service </a:t>
            </a:r>
            <a:r>
              <a:rPr sz="2400" b="1" spc="-585" dirty="0">
                <a:solidFill>
                  <a:srgbClr val="0033CC"/>
                </a:solidFill>
                <a:latin typeface="Times New Roman"/>
                <a:cs typeface="Times New Roman"/>
              </a:rPr>
              <a:t> </a:t>
            </a:r>
            <a:r>
              <a:rPr sz="2400" b="1" spc="-5" dirty="0">
                <a:solidFill>
                  <a:srgbClr val="0033CC"/>
                </a:solidFill>
                <a:latin typeface="Times New Roman"/>
                <a:cs typeface="Times New Roman"/>
              </a:rPr>
              <a:t>Reliable</a:t>
            </a:r>
            <a:r>
              <a:rPr sz="2400" b="1" spc="-50" dirty="0">
                <a:solidFill>
                  <a:srgbClr val="0033CC"/>
                </a:solidFill>
                <a:latin typeface="Times New Roman"/>
                <a:cs typeface="Times New Roman"/>
              </a:rPr>
              <a:t> </a:t>
            </a:r>
            <a:r>
              <a:rPr sz="2400" b="1" spc="-45" dirty="0">
                <a:solidFill>
                  <a:srgbClr val="0033CC"/>
                </a:solidFill>
                <a:latin typeface="Times New Roman"/>
                <a:cs typeface="Times New Roman"/>
              </a:rPr>
              <a:t>Versus</a:t>
            </a:r>
            <a:r>
              <a:rPr sz="2400" b="1" spc="-10" dirty="0">
                <a:solidFill>
                  <a:srgbClr val="0033CC"/>
                </a:solidFill>
                <a:latin typeface="Times New Roman"/>
                <a:cs typeface="Times New Roman"/>
              </a:rPr>
              <a:t> Unreliable</a:t>
            </a:r>
            <a:endParaRPr sz="2400">
              <a:latin typeface="Times New Roman"/>
              <a:cs typeface="Times New Roman"/>
            </a:endParaRPr>
          </a:p>
          <a:p>
            <a:pPr marL="12700">
              <a:lnSpc>
                <a:spcPct val="100000"/>
              </a:lnSpc>
            </a:pPr>
            <a:r>
              <a:rPr sz="2400" b="1" spc="-15" dirty="0">
                <a:solidFill>
                  <a:srgbClr val="0033CC"/>
                </a:solidFill>
                <a:latin typeface="Times New Roman"/>
                <a:cs typeface="Times New Roman"/>
              </a:rPr>
              <a:t>Three</a:t>
            </a:r>
            <a:r>
              <a:rPr sz="2400" b="1" spc="-30" dirty="0">
                <a:solidFill>
                  <a:srgbClr val="0033CC"/>
                </a:solidFill>
                <a:latin typeface="Times New Roman"/>
                <a:cs typeface="Times New Roman"/>
              </a:rPr>
              <a:t> </a:t>
            </a:r>
            <a:r>
              <a:rPr sz="2400" b="1" spc="-10" dirty="0">
                <a:solidFill>
                  <a:srgbClr val="0033CC"/>
                </a:solidFill>
                <a:latin typeface="Times New Roman"/>
                <a:cs typeface="Times New Roman"/>
              </a:rPr>
              <a:t>Protocols</a:t>
            </a:r>
            <a:endParaRPr sz="2400">
              <a:latin typeface="Times New Roman"/>
              <a:cs typeface="Times New Roman"/>
            </a:endParaRPr>
          </a:p>
        </p:txBody>
      </p:sp>
      <p:sp>
        <p:nvSpPr>
          <p:cNvPr id="8" name="object 8"/>
          <p:cNvSpPr/>
          <p:nvPr/>
        </p:nvSpPr>
        <p:spPr>
          <a:xfrm>
            <a:off x="424180" y="44716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2</a:t>
            </a:fld>
            <a:endParaRPr sz="24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6079" y="415290"/>
            <a:ext cx="7489825" cy="391160"/>
          </a:xfrm>
          <a:prstGeom prst="rect">
            <a:avLst/>
          </a:prstGeom>
        </p:spPr>
        <p:txBody>
          <a:bodyPr vert="horz" wrap="square" lIns="0" tIns="12700" rIns="0" bIns="0" rtlCol="0">
            <a:spAutoFit/>
          </a:bodyPr>
          <a:lstStyle/>
          <a:p>
            <a:pPr marL="12700">
              <a:lnSpc>
                <a:spcPct val="100000"/>
              </a:lnSpc>
              <a:spcBef>
                <a:spcPts val="100"/>
              </a:spcBef>
              <a:tabLst>
                <a:tab pos="176593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30" dirty="0">
                <a:solidFill>
                  <a:srgbClr val="3333CC"/>
                </a:solidFill>
                <a:latin typeface="Times New Roman"/>
                <a:cs typeface="Times New Roman"/>
              </a:rPr>
              <a:t>23.11	</a:t>
            </a:r>
            <a:r>
              <a:rPr sz="2000" spc="-5" dirty="0">
                <a:solidFill>
                  <a:srgbClr val="000000"/>
                </a:solidFill>
              </a:rPr>
              <a:t>Checksum</a:t>
            </a:r>
            <a:r>
              <a:rPr sz="2000" spc="10" dirty="0">
                <a:solidFill>
                  <a:srgbClr val="000000"/>
                </a:solidFill>
              </a:rPr>
              <a:t> </a:t>
            </a:r>
            <a:r>
              <a:rPr sz="2000" spc="-5" dirty="0">
                <a:solidFill>
                  <a:srgbClr val="000000"/>
                </a:solidFill>
              </a:rPr>
              <a:t>calculation</a:t>
            </a:r>
            <a:r>
              <a:rPr sz="2000" dirty="0">
                <a:solidFill>
                  <a:srgbClr val="000000"/>
                </a:solidFill>
              </a:rPr>
              <a:t> of a</a:t>
            </a:r>
            <a:r>
              <a:rPr sz="2000" spc="15" dirty="0">
                <a:solidFill>
                  <a:srgbClr val="000000"/>
                </a:solidFill>
              </a:rPr>
              <a:t> </a:t>
            </a:r>
            <a:r>
              <a:rPr sz="2000" spc="-5" dirty="0">
                <a:solidFill>
                  <a:srgbClr val="000000"/>
                </a:solidFill>
              </a:rPr>
              <a:t>simple </a:t>
            </a:r>
            <a:r>
              <a:rPr sz="2000" dirty="0">
                <a:solidFill>
                  <a:srgbClr val="000000"/>
                </a:solidFill>
              </a:rPr>
              <a:t>UDP</a:t>
            </a:r>
            <a:r>
              <a:rPr sz="2000" spc="-75" dirty="0">
                <a:solidFill>
                  <a:srgbClr val="000000"/>
                </a:solidFill>
              </a:rPr>
              <a:t> </a:t>
            </a:r>
            <a:r>
              <a:rPr sz="2000" spc="-5" dirty="0">
                <a:solidFill>
                  <a:srgbClr val="000000"/>
                </a:solidFill>
              </a:rPr>
              <a:t>user</a:t>
            </a:r>
            <a:r>
              <a:rPr sz="2000" spc="5" dirty="0">
                <a:solidFill>
                  <a:srgbClr val="000000"/>
                </a:solidFill>
              </a:rPr>
              <a:t> </a:t>
            </a:r>
            <a:r>
              <a:rPr sz="2000" dirty="0">
                <a:solidFill>
                  <a:srgbClr val="000000"/>
                </a:solidFill>
              </a:rPr>
              <a:t>datagram</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74320" y="1592115"/>
            <a:ext cx="8553179" cy="3837063"/>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3540" y="415290"/>
            <a:ext cx="345122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23.12	</a:t>
            </a:r>
            <a:r>
              <a:rPr sz="2000" dirty="0">
                <a:solidFill>
                  <a:srgbClr val="000000"/>
                </a:solidFill>
              </a:rPr>
              <a:t>Queues</a:t>
            </a:r>
            <a:r>
              <a:rPr sz="2000" spc="-45" dirty="0">
                <a:solidFill>
                  <a:srgbClr val="000000"/>
                </a:solidFill>
              </a:rPr>
              <a:t> </a:t>
            </a:r>
            <a:r>
              <a:rPr sz="2000" spc="-5" dirty="0">
                <a:solidFill>
                  <a:srgbClr val="000000"/>
                </a:solidFill>
              </a:rPr>
              <a:t>in</a:t>
            </a:r>
            <a:r>
              <a:rPr sz="2000" spc="-45" dirty="0">
                <a:solidFill>
                  <a:srgbClr val="000000"/>
                </a:solidFill>
              </a:rPr>
              <a:t> </a:t>
            </a:r>
            <a:r>
              <a:rPr sz="2000" dirty="0">
                <a:solidFill>
                  <a:srgbClr val="000000"/>
                </a:solidFill>
              </a:rPr>
              <a:t>UDP</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85800" y="1631719"/>
            <a:ext cx="7523480" cy="344193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07340" y="440690"/>
            <a:ext cx="2042795"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23-3</a:t>
            </a:r>
            <a:r>
              <a:rPr sz="3200" i="0" spc="-80" dirty="0">
                <a:solidFill>
                  <a:srgbClr val="000000"/>
                </a:solidFill>
                <a:latin typeface="Times New Roman"/>
                <a:cs typeface="Times New Roman"/>
              </a:rPr>
              <a:t> </a:t>
            </a:r>
            <a:r>
              <a:rPr sz="3200" i="0" spc="395" dirty="0">
                <a:solidFill>
                  <a:srgbClr val="000000"/>
                </a:solidFill>
                <a:latin typeface="Times New Roman"/>
                <a:cs typeface="Times New Roman"/>
              </a:rPr>
              <a:t>TCP</a:t>
            </a:r>
            <a:endParaRPr sz="3200">
              <a:latin typeface="Times New Roman"/>
              <a:cs typeface="Times New Roman"/>
            </a:endParaRPr>
          </a:p>
        </p:txBody>
      </p:sp>
      <p:sp>
        <p:nvSpPr>
          <p:cNvPr id="6" name="object 6"/>
          <p:cNvSpPr/>
          <p:nvPr/>
        </p:nvSpPr>
        <p:spPr>
          <a:xfrm>
            <a:off x="439419" y="4089400"/>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7" name="object 7"/>
          <p:cNvSpPr txBox="1"/>
          <p:nvPr/>
        </p:nvSpPr>
        <p:spPr>
          <a:xfrm>
            <a:off x="382270" y="1558290"/>
            <a:ext cx="8067675" cy="4813300"/>
          </a:xfrm>
          <a:prstGeom prst="rect">
            <a:avLst/>
          </a:prstGeom>
        </p:spPr>
        <p:txBody>
          <a:bodyPr vert="horz" wrap="square" lIns="0" tIns="12700" rIns="0" bIns="0" rtlCol="0">
            <a:spAutoFit/>
          </a:bodyPr>
          <a:lstStyle/>
          <a:p>
            <a:pPr marL="12700" marR="5080" algn="just">
              <a:lnSpc>
                <a:spcPct val="100000"/>
              </a:lnSpc>
              <a:spcBef>
                <a:spcPts val="100"/>
              </a:spcBef>
            </a:pPr>
            <a:r>
              <a:rPr sz="2800" b="1" i="1" spc="-10" dirty="0">
                <a:latin typeface="Times New Roman"/>
                <a:cs typeface="Times New Roman"/>
              </a:rPr>
              <a:t>TCP</a:t>
            </a:r>
            <a:r>
              <a:rPr sz="2800" b="1" i="1" spc="-5" dirty="0">
                <a:latin typeface="Times New Roman"/>
                <a:cs typeface="Times New Roman"/>
              </a:rPr>
              <a:t> </a:t>
            </a:r>
            <a:r>
              <a:rPr sz="2800" b="1" i="1" dirty="0">
                <a:latin typeface="Times New Roman"/>
                <a:cs typeface="Times New Roman"/>
              </a:rPr>
              <a:t>is</a:t>
            </a:r>
            <a:r>
              <a:rPr sz="2800" b="1" i="1" spc="5" dirty="0">
                <a:latin typeface="Times New Roman"/>
                <a:cs typeface="Times New Roman"/>
              </a:rPr>
              <a:t> </a:t>
            </a:r>
            <a:r>
              <a:rPr sz="2800" b="1" i="1" dirty="0">
                <a:latin typeface="Times New Roman"/>
                <a:cs typeface="Times New Roman"/>
              </a:rPr>
              <a:t>a</a:t>
            </a:r>
            <a:r>
              <a:rPr sz="2800" b="1" i="1" spc="5" dirty="0">
                <a:latin typeface="Times New Roman"/>
                <a:cs typeface="Times New Roman"/>
              </a:rPr>
              <a:t> </a:t>
            </a:r>
            <a:r>
              <a:rPr sz="2800" b="1" i="1" spc="-5" dirty="0">
                <a:latin typeface="Times New Roman"/>
                <a:cs typeface="Times New Roman"/>
              </a:rPr>
              <a:t>connection-oriented</a:t>
            </a:r>
            <a:r>
              <a:rPr sz="2800" b="1" i="1" dirty="0">
                <a:latin typeface="Times New Roman"/>
                <a:cs typeface="Times New Roman"/>
              </a:rPr>
              <a:t> protocol;</a:t>
            </a:r>
            <a:r>
              <a:rPr sz="2800" b="1" i="1" spc="5" dirty="0">
                <a:latin typeface="Times New Roman"/>
                <a:cs typeface="Times New Roman"/>
              </a:rPr>
              <a:t> </a:t>
            </a:r>
            <a:r>
              <a:rPr sz="2800" b="1" i="1" dirty="0">
                <a:latin typeface="Times New Roman"/>
                <a:cs typeface="Times New Roman"/>
              </a:rPr>
              <a:t>it</a:t>
            </a:r>
            <a:r>
              <a:rPr sz="2800" b="1" i="1" spc="5" dirty="0">
                <a:latin typeface="Times New Roman"/>
                <a:cs typeface="Times New Roman"/>
              </a:rPr>
              <a:t> </a:t>
            </a:r>
            <a:r>
              <a:rPr sz="2800" b="1" i="1" spc="-5" dirty="0">
                <a:latin typeface="Times New Roman"/>
                <a:cs typeface="Times New Roman"/>
              </a:rPr>
              <a:t>creates</a:t>
            </a:r>
            <a:r>
              <a:rPr sz="2800" b="1" i="1" dirty="0">
                <a:latin typeface="Times New Roman"/>
                <a:cs typeface="Times New Roman"/>
              </a:rPr>
              <a:t> a </a:t>
            </a:r>
            <a:r>
              <a:rPr sz="2800" b="1" i="1" spc="-685" dirty="0">
                <a:latin typeface="Times New Roman"/>
                <a:cs typeface="Times New Roman"/>
              </a:rPr>
              <a:t> </a:t>
            </a:r>
            <a:r>
              <a:rPr sz="2800" b="1" i="1" spc="-5" dirty="0">
                <a:latin typeface="Times New Roman"/>
                <a:cs typeface="Times New Roman"/>
              </a:rPr>
              <a:t>virtual connection between two </a:t>
            </a:r>
            <a:r>
              <a:rPr sz="2800" b="1" i="1" spc="-10" dirty="0">
                <a:latin typeface="Times New Roman"/>
                <a:cs typeface="Times New Roman"/>
              </a:rPr>
              <a:t>TCPs </a:t>
            </a:r>
            <a:r>
              <a:rPr sz="2800" b="1" i="1" dirty="0">
                <a:latin typeface="Times New Roman"/>
                <a:cs typeface="Times New Roman"/>
              </a:rPr>
              <a:t>to </a:t>
            </a:r>
            <a:r>
              <a:rPr sz="2800" b="1" i="1" spc="-5" dirty="0">
                <a:latin typeface="Times New Roman"/>
                <a:cs typeface="Times New Roman"/>
              </a:rPr>
              <a:t>send </a:t>
            </a:r>
            <a:r>
              <a:rPr sz="2800" b="1" i="1" dirty="0">
                <a:latin typeface="Times New Roman"/>
                <a:cs typeface="Times New Roman"/>
              </a:rPr>
              <a:t>data. </a:t>
            </a:r>
            <a:r>
              <a:rPr sz="2800" b="1" i="1" spc="-5" dirty="0">
                <a:latin typeface="Times New Roman"/>
                <a:cs typeface="Times New Roman"/>
              </a:rPr>
              <a:t>In </a:t>
            </a:r>
            <a:r>
              <a:rPr sz="2800" b="1" i="1" dirty="0">
                <a:latin typeface="Times New Roman"/>
                <a:cs typeface="Times New Roman"/>
              </a:rPr>
              <a:t> addition, </a:t>
            </a:r>
            <a:r>
              <a:rPr sz="2800" b="1" i="1" spc="-10" dirty="0">
                <a:latin typeface="Times New Roman"/>
                <a:cs typeface="Times New Roman"/>
              </a:rPr>
              <a:t>TCP </a:t>
            </a:r>
            <a:r>
              <a:rPr sz="2800" b="1" i="1" spc="-5" dirty="0">
                <a:latin typeface="Times New Roman"/>
                <a:cs typeface="Times New Roman"/>
              </a:rPr>
              <a:t>uses </a:t>
            </a:r>
            <a:r>
              <a:rPr sz="2800" b="1" i="1" dirty="0">
                <a:latin typeface="Times New Roman"/>
                <a:cs typeface="Times New Roman"/>
              </a:rPr>
              <a:t>flow and </a:t>
            </a:r>
            <a:r>
              <a:rPr sz="2800" b="1" i="1" spc="-5" dirty="0">
                <a:latin typeface="Times New Roman"/>
                <a:cs typeface="Times New Roman"/>
              </a:rPr>
              <a:t>error control mechanisms </a:t>
            </a:r>
            <a:r>
              <a:rPr sz="2800" b="1" i="1" spc="-685" dirty="0">
                <a:latin typeface="Times New Roman"/>
                <a:cs typeface="Times New Roman"/>
              </a:rPr>
              <a:t> </a:t>
            </a:r>
            <a:r>
              <a:rPr sz="2800" b="1" i="1" dirty="0">
                <a:latin typeface="Times New Roman"/>
                <a:cs typeface="Times New Roman"/>
              </a:rPr>
              <a:t>at</a:t>
            </a:r>
            <a:r>
              <a:rPr sz="2800" b="1" i="1" spc="-5" dirty="0">
                <a:latin typeface="Times New Roman"/>
                <a:cs typeface="Times New Roman"/>
              </a:rPr>
              <a:t> the</a:t>
            </a:r>
            <a:r>
              <a:rPr sz="2800" b="1" i="1" spc="-15" dirty="0">
                <a:latin typeface="Times New Roman"/>
                <a:cs typeface="Times New Roman"/>
              </a:rPr>
              <a:t> </a:t>
            </a:r>
            <a:r>
              <a:rPr sz="2800" b="1" i="1" spc="-5" dirty="0">
                <a:latin typeface="Times New Roman"/>
                <a:cs typeface="Times New Roman"/>
              </a:rPr>
              <a:t>transport</a:t>
            </a:r>
            <a:r>
              <a:rPr sz="2800" b="1" i="1" dirty="0">
                <a:latin typeface="Times New Roman"/>
                <a:cs typeface="Times New Roman"/>
              </a:rPr>
              <a:t> </a:t>
            </a:r>
            <a:r>
              <a:rPr sz="2800" b="1" i="1" spc="-10" dirty="0">
                <a:latin typeface="Times New Roman"/>
                <a:cs typeface="Times New Roman"/>
              </a:rPr>
              <a:t>level.</a:t>
            </a:r>
            <a:endParaRPr sz="2800">
              <a:latin typeface="Times New Roman"/>
              <a:cs typeface="Times New Roman"/>
            </a:endParaRPr>
          </a:p>
          <a:p>
            <a:pPr>
              <a:lnSpc>
                <a:spcPct val="100000"/>
              </a:lnSpc>
              <a:spcBef>
                <a:spcPts val="10"/>
              </a:spcBef>
            </a:pPr>
            <a:endParaRPr sz="2800">
              <a:latin typeface="Times New Roman"/>
              <a:cs typeface="Times New Roman"/>
            </a:endParaRPr>
          </a:p>
          <a:p>
            <a:pPr marL="41275" algn="just">
              <a:lnSpc>
                <a:spcPct val="100000"/>
              </a:lnSpc>
            </a:pPr>
            <a:r>
              <a:rPr sz="2800" b="1" i="1" spc="-50" dirty="0">
                <a:solidFill>
                  <a:srgbClr val="FF0000"/>
                </a:solidFill>
                <a:latin typeface="Times New Roman"/>
                <a:cs typeface="Times New Roman"/>
              </a:rPr>
              <a:t>Topics</a:t>
            </a:r>
            <a:r>
              <a:rPr sz="2800" b="1" i="1" spc="-15" dirty="0">
                <a:solidFill>
                  <a:srgbClr val="FF0000"/>
                </a:solidFill>
                <a:latin typeface="Times New Roman"/>
                <a:cs typeface="Times New Roman"/>
              </a:rPr>
              <a:t> </a:t>
            </a:r>
            <a:r>
              <a:rPr sz="2800" b="1" i="1" spc="-5" dirty="0">
                <a:solidFill>
                  <a:srgbClr val="FF0000"/>
                </a:solidFill>
                <a:latin typeface="Times New Roman"/>
                <a:cs typeface="Times New Roman"/>
              </a:rPr>
              <a:t>discussed </a:t>
            </a:r>
            <a:r>
              <a:rPr sz="2800" b="1" i="1" dirty="0">
                <a:solidFill>
                  <a:srgbClr val="FF0000"/>
                </a:solidFill>
                <a:latin typeface="Times New Roman"/>
                <a:cs typeface="Times New Roman"/>
              </a:rPr>
              <a:t>in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a:p>
            <a:pPr marL="12700" marR="6252845" algn="just">
              <a:lnSpc>
                <a:spcPct val="100000"/>
              </a:lnSpc>
              <a:spcBef>
                <a:spcPts val="390"/>
              </a:spcBef>
            </a:pPr>
            <a:r>
              <a:rPr sz="2400" b="1" spc="-5" dirty="0">
                <a:solidFill>
                  <a:srgbClr val="0033CC"/>
                </a:solidFill>
                <a:latin typeface="Times New Roman"/>
                <a:cs typeface="Times New Roman"/>
              </a:rPr>
              <a:t>T</a:t>
            </a:r>
            <a:r>
              <a:rPr sz="2400" b="1" spc="-15" dirty="0">
                <a:solidFill>
                  <a:srgbClr val="0033CC"/>
                </a:solidFill>
                <a:latin typeface="Times New Roman"/>
                <a:cs typeface="Times New Roman"/>
              </a:rPr>
              <a:t>C</a:t>
            </a:r>
            <a:r>
              <a:rPr sz="2400" b="1" dirty="0">
                <a:solidFill>
                  <a:srgbClr val="0033CC"/>
                </a:solidFill>
                <a:latin typeface="Times New Roman"/>
                <a:cs typeface="Times New Roman"/>
              </a:rPr>
              <a:t>P</a:t>
            </a:r>
            <a:r>
              <a:rPr sz="2400" b="1" spc="-150" dirty="0">
                <a:solidFill>
                  <a:srgbClr val="0033CC"/>
                </a:solidFill>
                <a:latin typeface="Times New Roman"/>
                <a:cs typeface="Times New Roman"/>
              </a:rPr>
              <a:t> </a:t>
            </a:r>
            <a:r>
              <a:rPr sz="2400" b="1" dirty="0">
                <a:solidFill>
                  <a:srgbClr val="0033CC"/>
                </a:solidFill>
                <a:latin typeface="Times New Roman"/>
                <a:cs typeface="Times New Roman"/>
              </a:rPr>
              <a:t>S</a:t>
            </a:r>
            <a:r>
              <a:rPr sz="2400" b="1" spc="-5" dirty="0">
                <a:solidFill>
                  <a:srgbClr val="0033CC"/>
                </a:solidFill>
                <a:latin typeface="Times New Roman"/>
                <a:cs typeface="Times New Roman"/>
              </a:rPr>
              <a:t>e</a:t>
            </a:r>
            <a:r>
              <a:rPr sz="2400" b="1" dirty="0">
                <a:solidFill>
                  <a:srgbClr val="0033CC"/>
                </a:solidFill>
                <a:latin typeface="Times New Roman"/>
                <a:cs typeface="Times New Roman"/>
              </a:rPr>
              <a:t>rvices  </a:t>
            </a:r>
            <a:r>
              <a:rPr sz="2400" b="1" spc="-5" dirty="0">
                <a:solidFill>
                  <a:srgbClr val="0033CC"/>
                </a:solidFill>
                <a:latin typeface="Times New Roman"/>
                <a:cs typeface="Times New Roman"/>
              </a:rPr>
              <a:t>T</a:t>
            </a:r>
            <a:r>
              <a:rPr sz="2400" b="1" spc="-15" dirty="0">
                <a:solidFill>
                  <a:srgbClr val="0033CC"/>
                </a:solidFill>
                <a:latin typeface="Times New Roman"/>
                <a:cs typeface="Times New Roman"/>
              </a:rPr>
              <a:t>C</a:t>
            </a:r>
            <a:r>
              <a:rPr sz="2400" b="1" dirty="0">
                <a:solidFill>
                  <a:srgbClr val="0033CC"/>
                </a:solidFill>
                <a:latin typeface="Times New Roman"/>
                <a:cs typeface="Times New Roman"/>
              </a:rPr>
              <a:t>P</a:t>
            </a:r>
            <a:r>
              <a:rPr sz="2400" b="1" spc="-150" dirty="0">
                <a:solidFill>
                  <a:srgbClr val="0033CC"/>
                </a:solidFill>
                <a:latin typeface="Times New Roman"/>
                <a:cs typeface="Times New Roman"/>
              </a:rPr>
              <a:t> </a:t>
            </a:r>
            <a:r>
              <a:rPr sz="2400" b="1" dirty="0">
                <a:solidFill>
                  <a:srgbClr val="0033CC"/>
                </a:solidFill>
                <a:latin typeface="Times New Roman"/>
                <a:cs typeface="Times New Roman"/>
              </a:rPr>
              <a:t>Feat</a:t>
            </a:r>
            <a:r>
              <a:rPr sz="2400" b="1" spc="-5" dirty="0">
                <a:solidFill>
                  <a:srgbClr val="0033CC"/>
                </a:solidFill>
                <a:latin typeface="Times New Roman"/>
                <a:cs typeface="Times New Roman"/>
              </a:rPr>
              <a:t>u</a:t>
            </a:r>
            <a:r>
              <a:rPr sz="2400" b="1" spc="-50" dirty="0">
                <a:solidFill>
                  <a:srgbClr val="0033CC"/>
                </a:solidFill>
                <a:latin typeface="Times New Roman"/>
                <a:cs typeface="Times New Roman"/>
              </a:rPr>
              <a:t>r</a:t>
            </a:r>
            <a:r>
              <a:rPr sz="2400" b="1" dirty="0">
                <a:solidFill>
                  <a:srgbClr val="0033CC"/>
                </a:solidFill>
                <a:latin typeface="Times New Roman"/>
                <a:cs typeface="Times New Roman"/>
              </a:rPr>
              <a:t>es  </a:t>
            </a:r>
            <a:r>
              <a:rPr sz="2400" b="1" spc="-5" dirty="0">
                <a:solidFill>
                  <a:srgbClr val="0033CC"/>
                </a:solidFill>
                <a:latin typeface="Times New Roman"/>
                <a:cs typeface="Times New Roman"/>
              </a:rPr>
              <a:t>Segment</a:t>
            </a:r>
            <a:endParaRPr sz="2400">
              <a:latin typeface="Times New Roman"/>
              <a:cs typeface="Times New Roman"/>
            </a:endParaRPr>
          </a:p>
          <a:p>
            <a:pPr marL="12700" marR="5619750">
              <a:lnSpc>
                <a:spcPct val="100000"/>
              </a:lnSpc>
            </a:pPr>
            <a:r>
              <a:rPr sz="2400" b="1" dirty="0">
                <a:solidFill>
                  <a:srgbClr val="0033CC"/>
                </a:solidFill>
                <a:latin typeface="Times New Roman"/>
                <a:cs typeface="Times New Roman"/>
              </a:rPr>
              <a:t>A</a:t>
            </a:r>
            <a:r>
              <a:rPr sz="2400" b="1" spc="-195" dirty="0">
                <a:solidFill>
                  <a:srgbClr val="0033CC"/>
                </a:solidFill>
                <a:latin typeface="Times New Roman"/>
                <a:cs typeface="Times New Roman"/>
              </a:rPr>
              <a:t> </a:t>
            </a:r>
            <a:r>
              <a:rPr sz="2400" b="1" spc="-15" dirty="0">
                <a:solidFill>
                  <a:srgbClr val="0033CC"/>
                </a:solidFill>
                <a:latin typeface="Times New Roman"/>
                <a:cs typeface="Times New Roman"/>
              </a:rPr>
              <a:t>T</a:t>
            </a:r>
            <a:r>
              <a:rPr sz="2400" b="1" spc="-5" dirty="0">
                <a:solidFill>
                  <a:srgbClr val="0033CC"/>
                </a:solidFill>
                <a:latin typeface="Times New Roman"/>
                <a:cs typeface="Times New Roman"/>
              </a:rPr>
              <a:t>C</a:t>
            </a:r>
            <a:r>
              <a:rPr sz="2400" b="1" dirty="0">
                <a:solidFill>
                  <a:srgbClr val="0033CC"/>
                </a:solidFill>
                <a:latin typeface="Times New Roman"/>
                <a:cs typeface="Times New Roman"/>
              </a:rPr>
              <a:t>P</a:t>
            </a:r>
            <a:r>
              <a:rPr sz="2400" b="1" spc="-150" dirty="0">
                <a:solidFill>
                  <a:srgbClr val="0033CC"/>
                </a:solidFill>
                <a:latin typeface="Times New Roman"/>
                <a:cs typeface="Times New Roman"/>
              </a:rPr>
              <a:t> </a:t>
            </a:r>
            <a:r>
              <a:rPr sz="2400" b="1" spc="-5" dirty="0">
                <a:solidFill>
                  <a:srgbClr val="0033CC"/>
                </a:solidFill>
                <a:latin typeface="Times New Roman"/>
                <a:cs typeface="Times New Roman"/>
              </a:rPr>
              <a:t>C</a:t>
            </a:r>
            <a:r>
              <a:rPr sz="2400" b="1" dirty="0">
                <a:solidFill>
                  <a:srgbClr val="0033CC"/>
                </a:solidFill>
                <a:latin typeface="Times New Roman"/>
                <a:cs typeface="Times New Roman"/>
              </a:rPr>
              <a:t>o</a:t>
            </a:r>
            <a:r>
              <a:rPr sz="2400" b="1" spc="-5" dirty="0">
                <a:solidFill>
                  <a:srgbClr val="0033CC"/>
                </a:solidFill>
                <a:latin typeface="Times New Roman"/>
                <a:cs typeface="Times New Roman"/>
              </a:rPr>
              <a:t>n</a:t>
            </a:r>
            <a:r>
              <a:rPr sz="2400" b="1" spc="-10" dirty="0">
                <a:solidFill>
                  <a:srgbClr val="0033CC"/>
                </a:solidFill>
                <a:latin typeface="Times New Roman"/>
                <a:cs typeface="Times New Roman"/>
              </a:rPr>
              <a:t>n</a:t>
            </a:r>
            <a:r>
              <a:rPr sz="2400" b="1" dirty="0">
                <a:solidFill>
                  <a:srgbClr val="0033CC"/>
                </a:solidFill>
                <a:latin typeface="Times New Roman"/>
                <a:cs typeface="Times New Roman"/>
              </a:rPr>
              <a:t>ection  Flow </a:t>
            </a:r>
            <a:r>
              <a:rPr sz="2400" b="1" spc="-10" dirty="0">
                <a:solidFill>
                  <a:srgbClr val="0033CC"/>
                </a:solidFill>
                <a:latin typeface="Times New Roman"/>
                <a:cs typeface="Times New Roman"/>
              </a:rPr>
              <a:t>Control </a:t>
            </a:r>
            <a:r>
              <a:rPr sz="2400" b="1" spc="-5" dirty="0">
                <a:solidFill>
                  <a:srgbClr val="0033CC"/>
                </a:solidFill>
                <a:latin typeface="Times New Roman"/>
                <a:cs typeface="Times New Roman"/>
              </a:rPr>
              <a:t> </a:t>
            </a:r>
            <a:r>
              <a:rPr sz="2400" b="1" spc="-15" dirty="0">
                <a:solidFill>
                  <a:srgbClr val="0033CC"/>
                </a:solidFill>
                <a:latin typeface="Times New Roman"/>
                <a:cs typeface="Times New Roman"/>
              </a:rPr>
              <a:t>Error</a:t>
            </a:r>
            <a:r>
              <a:rPr sz="2400" b="1" spc="-55" dirty="0">
                <a:solidFill>
                  <a:srgbClr val="0033CC"/>
                </a:solidFill>
                <a:latin typeface="Times New Roman"/>
                <a:cs typeface="Times New Roman"/>
              </a:rPr>
              <a:t> </a:t>
            </a:r>
            <a:r>
              <a:rPr sz="2400" b="1" spc="-10" dirty="0">
                <a:solidFill>
                  <a:srgbClr val="0033CC"/>
                </a:solidFill>
                <a:latin typeface="Times New Roman"/>
                <a:cs typeface="Times New Roman"/>
              </a:rPr>
              <a:t>Control</a:t>
            </a:r>
            <a:endParaRPr sz="2400">
              <a:latin typeface="Times New Roman"/>
              <a:cs typeface="Times New Roman"/>
            </a:endParaRPr>
          </a:p>
        </p:txBody>
      </p:sp>
      <p:sp>
        <p:nvSpPr>
          <p:cNvPr id="8" name="object 8"/>
          <p:cNvSpPr/>
          <p:nvPr/>
        </p:nvSpPr>
        <p:spPr>
          <a:xfrm>
            <a:off x="424180" y="4074159"/>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0919" y="110490"/>
            <a:ext cx="4735195" cy="391160"/>
          </a:xfrm>
          <a:prstGeom prst="rect">
            <a:avLst/>
          </a:prstGeom>
        </p:spPr>
        <p:txBody>
          <a:bodyPr vert="horz" wrap="square" lIns="0" tIns="12700" rIns="0" bIns="0" rtlCol="0">
            <a:spAutoFit/>
          </a:bodyPr>
          <a:lstStyle/>
          <a:p>
            <a:pPr marL="12700">
              <a:lnSpc>
                <a:spcPct val="100000"/>
              </a:lnSpc>
              <a:spcBef>
                <a:spcPts val="100"/>
              </a:spcBef>
              <a:tabLst>
                <a:tab pos="1490345" algn="l"/>
              </a:tabLst>
            </a:pPr>
            <a:r>
              <a:rPr sz="2400" i="0" spc="-50" dirty="0">
                <a:solidFill>
                  <a:srgbClr val="3333CC"/>
                </a:solidFill>
                <a:latin typeface="Times New Roman"/>
                <a:cs typeface="Times New Roman"/>
              </a:rPr>
              <a:t>Table</a:t>
            </a:r>
            <a:r>
              <a:rPr sz="2400" i="0" dirty="0">
                <a:solidFill>
                  <a:srgbClr val="3333CC"/>
                </a:solidFill>
                <a:latin typeface="Times New Roman"/>
                <a:cs typeface="Times New Roman"/>
              </a:rPr>
              <a:t> 23.2	</a:t>
            </a:r>
            <a:r>
              <a:rPr sz="2000" spc="-20" dirty="0">
                <a:solidFill>
                  <a:srgbClr val="000000"/>
                </a:solidFill>
              </a:rPr>
              <a:t>Well-known</a:t>
            </a:r>
            <a:r>
              <a:rPr sz="2000" spc="-10" dirty="0">
                <a:solidFill>
                  <a:srgbClr val="000000"/>
                </a:solidFill>
              </a:rPr>
              <a:t> </a:t>
            </a:r>
            <a:r>
              <a:rPr sz="2000" dirty="0">
                <a:solidFill>
                  <a:srgbClr val="000000"/>
                </a:solidFill>
              </a:rPr>
              <a:t>ports</a:t>
            </a:r>
            <a:r>
              <a:rPr sz="2000" spc="-20" dirty="0">
                <a:solidFill>
                  <a:srgbClr val="000000"/>
                </a:solidFill>
              </a:rPr>
              <a:t> </a:t>
            </a:r>
            <a:r>
              <a:rPr sz="2000" dirty="0">
                <a:solidFill>
                  <a:srgbClr val="000000"/>
                </a:solidFill>
              </a:rPr>
              <a:t>used</a:t>
            </a:r>
            <a:r>
              <a:rPr sz="2000" spc="-10" dirty="0">
                <a:solidFill>
                  <a:srgbClr val="000000"/>
                </a:solidFill>
              </a:rPr>
              <a:t> </a:t>
            </a:r>
            <a:r>
              <a:rPr sz="2000" dirty="0">
                <a:solidFill>
                  <a:srgbClr val="000000"/>
                </a:solidFill>
              </a:rPr>
              <a:t>by</a:t>
            </a:r>
            <a:r>
              <a:rPr sz="2000" spc="-15" dirty="0">
                <a:solidFill>
                  <a:srgbClr val="000000"/>
                </a:solidFill>
              </a:rPr>
              <a:t> </a:t>
            </a:r>
            <a:r>
              <a:rPr sz="2000" spc="-5" dirty="0">
                <a:solidFill>
                  <a:srgbClr val="000000"/>
                </a:solidFill>
              </a:rPr>
              <a:t>TCP</a:t>
            </a:r>
            <a:endParaRPr sz="2000">
              <a:latin typeface="Times New Roman"/>
              <a:cs typeface="Times New Roman"/>
            </a:endParaRPr>
          </a:p>
        </p:txBody>
      </p:sp>
      <p:pic>
        <p:nvPicPr>
          <p:cNvPr id="3" name="object 3"/>
          <p:cNvPicPr/>
          <p:nvPr/>
        </p:nvPicPr>
        <p:blipFill>
          <a:blip r:embed="rId2" cstate="print"/>
          <a:stretch>
            <a:fillRect/>
          </a:stretch>
        </p:blipFill>
        <p:spPr>
          <a:xfrm>
            <a:off x="914400" y="458469"/>
            <a:ext cx="6535420" cy="588772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427729"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23.13	</a:t>
            </a:r>
            <a:r>
              <a:rPr sz="2000" spc="-5" dirty="0">
                <a:solidFill>
                  <a:srgbClr val="000000"/>
                </a:solidFill>
              </a:rPr>
              <a:t>Stream</a:t>
            </a:r>
            <a:r>
              <a:rPr sz="2000" spc="-60" dirty="0">
                <a:solidFill>
                  <a:srgbClr val="000000"/>
                </a:solidFill>
              </a:rPr>
              <a:t> </a:t>
            </a:r>
            <a:r>
              <a:rPr sz="2000" spc="-5" dirty="0">
                <a:solidFill>
                  <a:srgbClr val="000000"/>
                </a:solidFill>
              </a:rPr>
              <a:t>delivery</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33400" y="1857599"/>
            <a:ext cx="7843520" cy="287992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495236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23.14	</a:t>
            </a:r>
            <a:r>
              <a:rPr sz="2000" dirty="0">
                <a:solidFill>
                  <a:srgbClr val="000000"/>
                </a:solidFill>
              </a:rPr>
              <a:t>Sending</a:t>
            </a:r>
            <a:r>
              <a:rPr sz="2000" spc="-20" dirty="0">
                <a:solidFill>
                  <a:srgbClr val="000000"/>
                </a:solidFill>
              </a:rPr>
              <a:t> </a:t>
            </a:r>
            <a:r>
              <a:rPr sz="2000" dirty="0">
                <a:solidFill>
                  <a:srgbClr val="000000"/>
                </a:solidFill>
              </a:rPr>
              <a:t>and</a:t>
            </a:r>
            <a:r>
              <a:rPr sz="2000" spc="-5" dirty="0">
                <a:solidFill>
                  <a:srgbClr val="000000"/>
                </a:solidFill>
              </a:rPr>
              <a:t> receiving</a:t>
            </a:r>
            <a:r>
              <a:rPr sz="2000" spc="-15" dirty="0">
                <a:solidFill>
                  <a:srgbClr val="000000"/>
                </a:solidFill>
              </a:rPr>
              <a:t> </a:t>
            </a:r>
            <a:r>
              <a:rPr sz="2000" spc="-10" dirty="0">
                <a:solidFill>
                  <a:srgbClr val="000000"/>
                </a:solidFill>
              </a:rPr>
              <a:t>buffers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46430" y="1151164"/>
            <a:ext cx="7887970" cy="456383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8620" y="415290"/>
            <a:ext cx="329184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dirty="0">
                <a:solidFill>
                  <a:srgbClr val="3333CC"/>
                </a:solidFill>
                <a:latin typeface="Times New Roman"/>
                <a:cs typeface="Times New Roman"/>
              </a:rPr>
              <a:t>Fig</a:t>
            </a:r>
            <a:r>
              <a:rPr sz="2400" i="0" spc="-5" dirty="0">
                <a:solidFill>
                  <a:srgbClr val="3333CC"/>
                </a:solidFill>
                <a:latin typeface="Times New Roman"/>
                <a:cs typeface="Times New Roman"/>
              </a:rPr>
              <a:t>u</a:t>
            </a:r>
            <a:r>
              <a:rPr sz="2400" i="0" spc="-50" dirty="0">
                <a:solidFill>
                  <a:srgbClr val="3333CC"/>
                </a:solidFill>
                <a:latin typeface="Times New Roman"/>
                <a:cs typeface="Times New Roman"/>
              </a:rPr>
              <a:t>r</a:t>
            </a:r>
            <a:r>
              <a:rPr sz="2400" i="0" dirty="0">
                <a:solidFill>
                  <a:srgbClr val="3333CC"/>
                </a:solidFill>
                <a:latin typeface="Times New Roman"/>
                <a:cs typeface="Times New Roman"/>
              </a:rPr>
              <a:t>e 23.15	</a:t>
            </a:r>
            <a:r>
              <a:rPr sz="2000" spc="-5" dirty="0">
                <a:solidFill>
                  <a:srgbClr val="000000"/>
                </a:solidFill>
              </a:rPr>
              <a:t>T</a:t>
            </a:r>
            <a:r>
              <a:rPr sz="2000" dirty="0">
                <a:solidFill>
                  <a:srgbClr val="000000"/>
                </a:solidFill>
              </a:rPr>
              <a:t>CP</a:t>
            </a:r>
            <a:r>
              <a:rPr sz="2000" spc="-85" dirty="0">
                <a:solidFill>
                  <a:srgbClr val="000000"/>
                </a:solidFill>
              </a:rPr>
              <a:t> </a:t>
            </a:r>
            <a:r>
              <a:rPr sz="2000" spc="-5" dirty="0">
                <a:solidFill>
                  <a:srgbClr val="000000"/>
                </a:solidFill>
              </a:rPr>
              <a:t>s</a:t>
            </a:r>
            <a:r>
              <a:rPr sz="2000" dirty="0">
                <a:solidFill>
                  <a:srgbClr val="000000"/>
                </a:solidFill>
              </a:rPr>
              <a:t>e</a:t>
            </a:r>
            <a:r>
              <a:rPr sz="2000" spc="5" dirty="0">
                <a:solidFill>
                  <a:srgbClr val="000000"/>
                </a:solidFill>
              </a:rPr>
              <a:t>g</a:t>
            </a:r>
            <a:r>
              <a:rPr sz="2000" spc="-10" dirty="0">
                <a:solidFill>
                  <a:srgbClr val="000000"/>
                </a:solidFill>
              </a:rPr>
              <a:t>m</a:t>
            </a:r>
            <a:r>
              <a:rPr sz="2000" dirty="0">
                <a:solidFill>
                  <a:srgbClr val="000000"/>
                </a:solidFill>
              </a:rPr>
              <a:t>e</a:t>
            </a:r>
            <a:r>
              <a:rPr sz="2000" spc="5" dirty="0">
                <a:solidFill>
                  <a:srgbClr val="000000"/>
                </a:solidFill>
              </a:rPr>
              <a:t>n</a:t>
            </a:r>
            <a:r>
              <a:rPr sz="2000" spc="-10" dirty="0">
                <a:solidFill>
                  <a:srgbClr val="000000"/>
                </a:solidFill>
              </a:rPr>
              <a:t>t</a:t>
            </a:r>
            <a:r>
              <a:rPr sz="2000" dirty="0">
                <a:solidFill>
                  <a:srgbClr val="000000"/>
                </a:solidFill>
              </a:rPr>
              <a:t>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35279" y="1303564"/>
            <a:ext cx="8427720" cy="456383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723900" y="2792729"/>
            <a:ext cx="7611109" cy="1976120"/>
          </a:xfrm>
          <a:prstGeom prst="rect">
            <a:avLst/>
          </a:prstGeom>
        </p:spPr>
        <p:txBody>
          <a:bodyPr vert="horz" wrap="square" lIns="0" tIns="12700" rIns="0" bIns="0" rtlCol="0">
            <a:spAutoFit/>
          </a:bodyPr>
          <a:lstStyle/>
          <a:p>
            <a:pPr marL="12700" marR="5080" indent="-5080" algn="ctr">
              <a:lnSpc>
                <a:spcPct val="100000"/>
              </a:lnSpc>
              <a:spcBef>
                <a:spcPts val="100"/>
              </a:spcBef>
            </a:pPr>
            <a:r>
              <a:rPr sz="3200" b="1" spc="-5" dirty="0">
                <a:latin typeface="Arial"/>
                <a:cs typeface="Arial"/>
              </a:rPr>
              <a:t>The </a:t>
            </a:r>
            <a:r>
              <a:rPr sz="3200" b="1" dirty="0">
                <a:latin typeface="Arial"/>
                <a:cs typeface="Arial"/>
              </a:rPr>
              <a:t>bytes </a:t>
            </a:r>
            <a:r>
              <a:rPr sz="3200" b="1" spc="-5" dirty="0">
                <a:latin typeface="Arial"/>
                <a:cs typeface="Arial"/>
              </a:rPr>
              <a:t>of data being </a:t>
            </a:r>
            <a:r>
              <a:rPr sz="3200" b="1" dirty="0">
                <a:latin typeface="Arial"/>
                <a:cs typeface="Arial"/>
              </a:rPr>
              <a:t>transferred </a:t>
            </a:r>
            <a:r>
              <a:rPr sz="3200" b="1" spc="-5" dirty="0">
                <a:latin typeface="Arial"/>
                <a:cs typeface="Arial"/>
              </a:rPr>
              <a:t>in </a:t>
            </a:r>
            <a:r>
              <a:rPr sz="3200" b="1" dirty="0">
                <a:latin typeface="Arial"/>
                <a:cs typeface="Arial"/>
              </a:rPr>
              <a:t> each </a:t>
            </a:r>
            <a:r>
              <a:rPr sz="3200" b="1" spc="-5" dirty="0">
                <a:latin typeface="Arial"/>
                <a:cs typeface="Arial"/>
              </a:rPr>
              <a:t>connection </a:t>
            </a:r>
            <a:r>
              <a:rPr sz="3200" b="1" dirty="0">
                <a:latin typeface="Arial"/>
                <a:cs typeface="Arial"/>
              </a:rPr>
              <a:t>are </a:t>
            </a:r>
            <a:r>
              <a:rPr sz="3200" b="1" spc="-5" dirty="0">
                <a:latin typeface="Arial"/>
                <a:cs typeface="Arial"/>
              </a:rPr>
              <a:t>numbered by </a:t>
            </a:r>
            <a:r>
              <a:rPr sz="3200" b="1" spc="-105" dirty="0">
                <a:latin typeface="Arial"/>
                <a:cs typeface="Arial"/>
              </a:rPr>
              <a:t>TCP. </a:t>
            </a:r>
            <a:r>
              <a:rPr sz="3200" b="1" spc="-875" dirty="0">
                <a:latin typeface="Arial"/>
                <a:cs typeface="Arial"/>
              </a:rPr>
              <a:t> </a:t>
            </a:r>
            <a:r>
              <a:rPr sz="3200" b="1" spc="-5" dirty="0">
                <a:latin typeface="Arial"/>
                <a:cs typeface="Arial"/>
              </a:rPr>
              <a:t>The numbering </a:t>
            </a:r>
            <a:r>
              <a:rPr sz="3200" b="1" dirty="0">
                <a:latin typeface="Arial"/>
                <a:cs typeface="Arial"/>
              </a:rPr>
              <a:t>starts </a:t>
            </a:r>
            <a:r>
              <a:rPr sz="3200" b="1" spc="-5" dirty="0">
                <a:latin typeface="Arial"/>
                <a:cs typeface="Arial"/>
              </a:rPr>
              <a:t>with </a:t>
            </a:r>
            <a:r>
              <a:rPr sz="3200" b="1" dirty="0">
                <a:latin typeface="Arial"/>
                <a:cs typeface="Arial"/>
              </a:rPr>
              <a:t>a </a:t>
            </a:r>
            <a:r>
              <a:rPr sz="3200" b="1" spc="-5" dirty="0">
                <a:latin typeface="Arial"/>
                <a:cs typeface="Arial"/>
              </a:rPr>
              <a:t>randomly </a:t>
            </a:r>
            <a:r>
              <a:rPr sz="3200" b="1" dirty="0">
                <a:latin typeface="Arial"/>
                <a:cs typeface="Arial"/>
              </a:rPr>
              <a:t> </a:t>
            </a:r>
            <a:r>
              <a:rPr sz="3200" b="1" spc="-5" dirty="0">
                <a:latin typeface="Arial"/>
                <a:cs typeface="Arial"/>
              </a:rPr>
              <a:t>generated</a:t>
            </a:r>
            <a:r>
              <a:rPr sz="3200" b="1" spc="-15" dirty="0">
                <a:latin typeface="Arial"/>
                <a:cs typeface="Arial"/>
              </a:rPr>
              <a:t> </a:t>
            </a:r>
            <a:r>
              <a:rPr sz="3200" b="1" spc="-30" dirty="0">
                <a:latin typeface="Arial"/>
                <a:cs typeface="Arial"/>
              </a:rPr>
              <a:t>number.</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6070" y="1177290"/>
            <a:ext cx="8524240" cy="878840"/>
          </a:xfrm>
          <a:prstGeom prst="rect">
            <a:avLst/>
          </a:prstGeom>
        </p:spPr>
        <p:txBody>
          <a:bodyPr vert="horz" wrap="square" lIns="0" tIns="12700" rIns="0" bIns="0" rtlCol="0">
            <a:spAutoFit/>
          </a:bodyPr>
          <a:lstStyle/>
          <a:p>
            <a:pPr marL="12700" marR="5080">
              <a:lnSpc>
                <a:spcPct val="100000"/>
              </a:lnSpc>
              <a:spcBef>
                <a:spcPts val="100"/>
              </a:spcBef>
              <a:tabLst>
                <a:tab pos="810260" algn="l"/>
                <a:tab pos="2421255" algn="l"/>
                <a:tab pos="3537585" algn="l"/>
                <a:tab pos="4218940" algn="l"/>
                <a:tab pos="5786755" algn="l"/>
                <a:tab pos="7158355" algn="l"/>
                <a:tab pos="7820659" algn="l"/>
              </a:tabLst>
            </a:pPr>
            <a:r>
              <a:rPr sz="2800" b="1" i="1" spc="-15" dirty="0">
                <a:latin typeface="Times New Roman"/>
                <a:cs typeface="Times New Roman"/>
              </a:rPr>
              <a:t>T</a:t>
            </a:r>
            <a:r>
              <a:rPr sz="2800" b="1" i="1" spc="-5" dirty="0">
                <a:latin typeface="Times New Roman"/>
                <a:cs typeface="Times New Roman"/>
              </a:rPr>
              <a:t>h</a:t>
            </a:r>
            <a:r>
              <a:rPr sz="2800" b="1" i="1" dirty="0">
                <a:latin typeface="Times New Roman"/>
                <a:cs typeface="Times New Roman"/>
              </a:rPr>
              <a:t>e	</a:t>
            </a:r>
            <a:r>
              <a:rPr sz="2800" b="1" i="1" spc="5" dirty="0">
                <a:latin typeface="Times New Roman"/>
                <a:cs typeface="Times New Roman"/>
              </a:rPr>
              <a:t>f</a:t>
            </a:r>
            <a:r>
              <a:rPr sz="2800" b="1" i="1" dirty="0">
                <a:latin typeface="Times New Roman"/>
                <a:cs typeface="Times New Roman"/>
              </a:rPr>
              <a:t>oll</a:t>
            </a:r>
            <a:r>
              <a:rPr sz="2800" b="1" i="1" spc="5" dirty="0">
                <a:latin typeface="Times New Roman"/>
                <a:cs typeface="Times New Roman"/>
              </a:rPr>
              <a:t>o</a:t>
            </a:r>
            <a:r>
              <a:rPr sz="2800" b="1" i="1" spc="-20" dirty="0">
                <a:latin typeface="Times New Roman"/>
                <a:cs typeface="Times New Roman"/>
              </a:rPr>
              <a:t>w</a:t>
            </a:r>
            <a:r>
              <a:rPr sz="2800" b="1" i="1" spc="5" dirty="0">
                <a:latin typeface="Times New Roman"/>
                <a:cs typeface="Times New Roman"/>
              </a:rPr>
              <a:t>i</a:t>
            </a:r>
            <a:r>
              <a:rPr sz="2800" b="1" i="1" spc="-5" dirty="0">
                <a:latin typeface="Times New Roman"/>
                <a:cs typeface="Times New Roman"/>
              </a:rPr>
              <a:t>n</a:t>
            </a:r>
            <a:r>
              <a:rPr sz="2800" b="1" i="1" dirty="0">
                <a:latin typeface="Times New Roman"/>
                <a:cs typeface="Times New Roman"/>
              </a:rPr>
              <a:t>g	</a:t>
            </a:r>
            <a:r>
              <a:rPr sz="2800" b="1" i="1" spc="-5" dirty="0">
                <a:latin typeface="Times New Roman"/>
                <a:cs typeface="Times New Roman"/>
              </a:rPr>
              <a:t>sh</a:t>
            </a:r>
            <a:r>
              <a:rPr sz="2800" b="1" i="1" spc="5" dirty="0">
                <a:latin typeface="Times New Roman"/>
                <a:cs typeface="Times New Roman"/>
              </a:rPr>
              <a:t>o</a:t>
            </a:r>
            <a:r>
              <a:rPr sz="2800" b="1" i="1" spc="-10" dirty="0">
                <a:latin typeface="Times New Roman"/>
                <a:cs typeface="Times New Roman"/>
              </a:rPr>
              <a:t>w</a:t>
            </a:r>
            <a:r>
              <a:rPr sz="2800" b="1" i="1" dirty="0">
                <a:latin typeface="Times New Roman"/>
                <a:cs typeface="Times New Roman"/>
              </a:rPr>
              <a:t>s	t</a:t>
            </a:r>
            <a:r>
              <a:rPr sz="2800" b="1" i="1" spc="-5" dirty="0">
                <a:latin typeface="Times New Roman"/>
                <a:cs typeface="Times New Roman"/>
              </a:rPr>
              <a:t>h</a:t>
            </a:r>
            <a:r>
              <a:rPr sz="2800" b="1" i="1" dirty="0">
                <a:latin typeface="Times New Roman"/>
                <a:cs typeface="Times New Roman"/>
              </a:rPr>
              <a:t>e	</a:t>
            </a:r>
            <a:r>
              <a:rPr sz="2800" b="1" i="1" spc="5" dirty="0">
                <a:latin typeface="Times New Roman"/>
                <a:cs typeface="Times New Roman"/>
              </a:rPr>
              <a:t>s</a:t>
            </a:r>
            <a:r>
              <a:rPr sz="2800" b="1" i="1" spc="-15" dirty="0">
                <a:latin typeface="Times New Roman"/>
                <a:cs typeface="Times New Roman"/>
              </a:rPr>
              <a:t>e</a:t>
            </a:r>
            <a:r>
              <a:rPr sz="2800" b="1" i="1" dirty="0">
                <a:latin typeface="Times New Roman"/>
                <a:cs typeface="Times New Roman"/>
              </a:rPr>
              <a:t>quence	</a:t>
            </a:r>
            <a:r>
              <a:rPr sz="2800" b="1" i="1" spc="-5" dirty="0">
                <a:latin typeface="Times New Roman"/>
                <a:cs typeface="Times New Roman"/>
              </a:rPr>
              <a:t>nu</a:t>
            </a:r>
            <a:r>
              <a:rPr sz="2800" b="1" i="1" spc="-10" dirty="0">
                <a:latin typeface="Times New Roman"/>
                <a:cs typeface="Times New Roman"/>
              </a:rPr>
              <a:t>m</a:t>
            </a:r>
            <a:r>
              <a:rPr sz="2800" b="1" i="1" spc="5" dirty="0">
                <a:latin typeface="Times New Roman"/>
                <a:cs typeface="Times New Roman"/>
              </a:rPr>
              <a:t>b</a:t>
            </a:r>
            <a:r>
              <a:rPr sz="2800" b="1" i="1" spc="-5" dirty="0">
                <a:latin typeface="Times New Roman"/>
                <a:cs typeface="Times New Roman"/>
              </a:rPr>
              <a:t>e</a:t>
            </a:r>
            <a:r>
              <a:rPr sz="2800" b="1" i="1" dirty="0">
                <a:latin typeface="Times New Roman"/>
                <a:cs typeface="Times New Roman"/>
              </a:rPr>
              <a:t>r	</a:t>
            </a:r>
            <a:r>
              <a:rPr sz="2800" b="1" i="1" spc="-5" dirty="0">
                <a:latin typeface="Times New Roman"/>
                <a:cs typeface="Times New Roman"/>
              </a:rPr>
              <a:t>f</a:t>
            </a:r>
            <a:r>
              <a:rPr sz="2800" b="1" i="1" spc="5" dirty="0">
                <a:latin typeface="Times New Roman"/>
                <a:cs typeface="Times New Roman"/>
              </a:rPr>
              <a:t>o</a:t>
            </a:r>
            <a:r>
              <a:rPr sz="2800" b="1" i="1" dirty="0">
                <a:latin typeface="Times New Roman"/>
                <a:cs typeface="Times New Roman"/>
              </a:rPr>
              <a:t>r	</a:t>
            </a:r>
            <a:r>
              <a:rPr sz="2800" b="1" i="1" spc="-5" dirty="0">
                <a:latin typeface="Times New Roman"/>
                <a:cs typeface="Times New Roman"/>
              </a:rPr>
              <a:t>each  segment:</a:t>
            </a:r>
            <a:endParaRPr sz="2800">
              <a:latin typeface="Times New Roman"/>
              <a:cs typeface="Times New Roman"/>
            </a:endParaRPr>
          </a:p>
        </p:txBody>
      </p:sp>
      <p:sp>
        <p:nvSpPr>
          <p:cNvPr id="3" name="object 3"/>
          <p:cNvSpPr txBox="1"/>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b="1" i="1" dirty="0">
                <a:solidFill>
                  <a:srgbClr val="FF0000"/>
                </a:solidFill>
                <a:latin typeface="Times New Roman"/>
                <a:cs typeface="Times New Roman"/>
              </a:rPr>
              <a:t>Example</a:t>
            </a:r>
            <a:r>
              <a:rPr sz="3200" b="1" i="1" spc="-65" dirty="0">
                <a:solidFill>
                  <a:srgbClr val="FF0000"/>
                </a:solidFill>
                <a:latin typeface="Times New Roman"/>
                <a:cs typeface="Times New Roman"/>
              </a:rPr>
              <a:t> </a:t>
            </a:r>
            <a:r>
              <a:rPr sz="3200" b="1" i="1" dirty="0">
                <a:solidFill>
                  <a:srgbClr val="FF0000"/>
                </a:solidFill>
                <a:latin typeface="Times New Roman"/>
                <a:cs typeface="Times New Roman"/>
              </a:rPr>
              <a:t>23.3</a:t>
            </a:r>
            <a:endParaRPr sz="3200">
              <a:latin typeface="Times New Roman"/>
              <a:cs typeface="Times New Roman"/>
            </a:endParaRPr>
          </a:p>
        </p:txBody>
      </p:sp>
      <p:grpSp>
        <p:nvGrpSpPr>
          <p:cNvPr id="4" name="object 4"/>
          <p:cNvGrpSpPr/>
          <p:nvPr/>
        </p:nvGrpSpPr>
        <p:grpSpPr>
          <a:xfrm>
            <a:off x="192406" y="2667636"/>
            <a:ext cx="8779510" cy="1885950"/>
            <a:chOff x="192406" y="2667636"/>
            <a:chExt cx="8779510" cy="1885950"/>
          </a:xfrm>
        </p:grpSpPr>
        <p:pic>
          <p:nvPicPr>
            <p:cNvPr id="5" name="object 5"/>
            <p:cNvPicPr/>
            <p:nvPr/>
          </p:nvPicPr>
          <p:blipFill>
            <a:blip r:embed="rId2" cstate="print"/>
            <a:stretch>
              <a:fillRect/>
            </a:stretch>
          </p:blipFill>
          <p:spPr>
            <a:xfrm>
              <a:off x="248919" y="2724150"/>
              <a:ext cx="8666480" cy="1771650"/>
            </a:xfrm>
            <a:prstGeom prst="rect">
              <a:avLst/>
            </a:prstGeom>
          </p:spPr>
        </p:pic>
        <p:sp>
          <p:nvSpPr>
            <p:cNvPr id="6" name="object 6"/>
            <p:cNvSpPr/>
            <p:nvPr/>
          </p:nvSpPr>
          <p:spPr>
            <a:xfrm>
              <a:off x="220980" y="2696210"/>
              <a:ext cx="8722360" cy="1828800"/>
            </a:xfrm>
            <a:custGeom>
              <a:avLst/>
              <a:gdLst/>
              <a:ahLst/>
              <a:cxnLst/>
              <a:rect l="l" t="t" r="r" b="b"/>
              <a:pathLst>
                <a:path w="8722360" h="1828800">
                  <a:moveTo>
                    <a:pt x="0" y="0"/>
                  </a:moveTo>
                  <a:lnTo>
                    <a:pt x="8722360" y="0"/>
                  </a:lnTo>
                  <a:lnTo>
                    <a:pt x="8722360" y="1828800"/>
                  </a:lnTo>
                  <a:lnTo>
                    <a:pt x="0" y="1828800"/>
                  </a:lnTo>
                  <a:lnTo>
                    <a:pt x="0" y="0"/>
                  </a:lnTo>
                  <a:close/>
                </a:path>
              </a:pathLst>
            </a:custGeom>
            <a:ln w="57146">
              <a:solidFill>
                <a:srgbClr val="3333CC"/>
              </a:solidFill>
            </a:ln>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362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453639"/>
            <a:ext cx="8153400" cy="2156460"/>
            <a:chOff x="458469" y="2453639"/>
            <a:chExt cx="8153400" cy="2156460"/>
          </a:xfrm>
        </p:grpSpPr>
        <p:sp>
          <p:nvSpPr>
            <p:cNvPr id="4" name="object 4"/>
            <p:cNvSpPr/>
            <p:nvPr/>
          </p:nvSpPr>
          <p:spPr>
            <a:xfrm>
              <a:off x="458469" y="4572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4536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708659" y="2487929"/>
            <a:ext cx="7637780" cy="1974850"/>
          </a:xfrm>
          <a:prstGeom prst="rect">
            <a:avLst/>
          </a:prstGeom>
        </p:spPr>
        <p:txBody>
          <a:bodyPr vert="horz" wrap="square" lIns="0" tIns="12700" rIns="0" bIns="0" rtlCol="0">
            <a:spAutoFit/>
          </a:bodyPr>
          <a:lstStyle/>
          <a:p>
            <a:pPr marL="12065" marR="5080" algn="ctr">
              <a:lnSpc>
                <a:spcPct val="100000"/>
              </a:lnSpc>
              <a:spcBef>
                <a:spcPts val="100"/>
              </a:spcBef>
            </a:pPr>
            <a:r>
              <a:rPr sz="3200" b="1" spc="-5" dirty="0">
                <a:latin typeface="Arial"/>
                <a:cs typeface="Arial"/>
              </a:rPr>
              <a:t>The </a:t>
            </a:r>
            <a:r>
              <a:rPr sz="3200" b="1" dirty="0">
                <a:latin typeface="Arial"/>
                <a:cs typeface="Arial"/>
              </a:rPr>
              <a:t>value </a:t>
            </a:r>
            <a:r>
              <a:rPr sz="3200" b="1" spc="-5" dirty="0">
                <a:latin typeface="Arial"/>
                <a:cs typeface="Arial"/>
              </a:rPr>
              <a:t>in the </a:t>
            </a:r>
            <a:r>
              <a:rPr sz="3200" b="1" dirty="0">
                <a:latin typeface="Arial"/>
                <a:cs typeface="Arial"/>
              </a:rPr>
              <a:t>sequence </a:t>
            </a:r>
            <a:r>
              <a:rPr sz="3200" b="1" spc="-5" dirty="0">
                <a:latin typeface="Arial"/>
                <a:cs typeface="Arial"/>
              </a:rPr>
              <a:t>number field </a:t>
            </a:r>
            <a:r>
              <a:rPr sz="3200" b="1" spc="-875" dirty="0">
                <a:latin typeface="Arial"/>
                <a:cs typeface="Arial"/>
              </a:rPr>
              <a:t> </a:t>
            </a:r>
            <a:r>
              <a:rPr sz="3200" b="1" dirty="0">
                <a:latin typeface="Arial"/>
                <a:cs typeface="Arial"/>
              </a:rPr>
              <a:t>of</a:t>
            </a:r>
            <a:r>
              <a:rPr sz="3200" b="1" spc="-15" dirty="0">
                <a:latin typeface="Arial"/>
                <a:cs typeface="Arial"/>
              </a:rPr>
              <a:t> </a:t>
            </a:r>
            <a:r>
              <a:rPr sz="3200" b="1" dirty="0">
                <a:latin typeface="Arial"/>
                <a:cs typeface="Arial"/>
              </a:rPr>
              <a:t>a </a:t>
            </a:r>
            <a:r>
              <a:rPr sz="3200" b="1" spc="-5" dirty="0">
                <a:latin typeface="Arial"/>
                <a:cs typeface="Arial"/>
              </a:rPr>
              <a:t>segment</a:t>
            </a:r>
            <a:r>
              <a:rPr sz="3200" b="1" spc="-15" dirty="0">
                <a:latin typeface="Arial"/>
                <a:cs typeface="Arial"/>
              </a:rPr>
              <a:t> </a:t>
            </a:r>
            <a:r>
              <a:rPr sz="3200" b="1" dirty="0">
                <a:latin typeface="Arial"/>
                <a:cs typeface="Arial"/>
              </a:rPr>
              <a:t>defines</a:t>
            </a:r>
            <a:r>
              <a:rPr sz="3200" b="1" spc="-5" dirty="0">
                <a:latin typeface="Arial"/>
                <a:cs typeface="Arial"/>
              </a:rPr>
              <a:t> </a:t>
            </a:r>
            <a:r>
              <a:rPr sz="3200" b="1" dirty="0">
                <a:latin typeface="Arial"/>
                <a:cs typeface="Arial"/>
              </a:rPr>
              <a:t>the</a:t>
            </a:r>
            <a:endParaRPr sz="3200">
              <a:latin typeface="Arial"/>
              <a:cs typeface="Arial"/>
            </a:endParaRPr>
          </a:p>
          <a:p>
            <a:pPr marL="1019810" marR="1123315" algn="ctr">
              <a:lnSpc>
                <a:spcPct val="100000"/>
              </a:lnSpc>
            </a:pPr>
            <a:r>
              <a:rPr sz="3200" b="1" spc="-5" dirty="0">
                <a:latin typeface="Arial"/>
                <a:cs typeface="Arial"/>
              </a:rPr>
              <a:t>number of </a:t>
            </a:r>
            <a:r>
              <a:rPr sz="3200" b="1" dirty="0">
                <a:latin typeface="Arial"/>
                <a:cs typeface="Arial"/>
              </a:rPr>
              <a:t>the </a:t>
            </a:r>
            <a:r>
              <a:rPr sz="3200" b="1" spc="-5" dirty="0">
                <a:latin typeface="Arial"/>
                <a:cs typeface="Arial"/>
              </a:rPr>
              <a:t>first data byte </a:t>
            </a:r>
            <a:r>
              <a:rPr sz="3200" b="1" spc="-875" dirty="0">
                <a:latin typeface="Arial"/>
                <a:cs typeface="Arial"/>
              </a:rPr>
              <a:t> </a:t>
            </a:r>
            <a:r>
              <a:rPr sz="3200" b="1" spc="-5" dirty="0">
                <a:latin typeface="Arial"/>
                <a:cs typeface="Arial"/>
              </a:rPr>
              <a:t>contained</a:t>
            </a:r>
            <a:r>
              <a:rPr sz="3200" b="1" spc="-10" dirty="0">
                <a:latin typeface="Arial"/>
                <a:cs typeface="Arial"/>
              </a:rPr>
              <a:t> </a:t>
            </a:r>
            <a:r>
              <a:rPr sz="3200" b="1" spc="-5" dirty="0">
                <a:latin typeface="Arial"/>
                <a:cs typeface="Arial"/>
              </a:rPr>
              <a:t>in </a:t>
            </a:r>
            <a:r>
              <a:rPr sz="3200" b="1" dirty="0">
                <a:latin typeface="Arial"/>
                <a:cs typeface="Arial"/>
              </a:rPr>
              <a:t>that</a:t>
            </a:r>
            <a:r>
              <a:rPr sz="3200" b="1" spc="-10" dirty="0">
                <a:latin typeface="Arial"/>
                <a:cs typeface="Arial"/>
              </a:rPr>
              <a:t> </a:t>
            </a:r>
            <a:r>
              <a:rPr sz="3200" b="1" spc="-5" dirty="0">
                <a:latin typeface="Arial"/>
                <a:cs typeface="Arial"/>
              </a:rPr>
              <a:t>segment.</a:t>
            </a:r>
            <a:endParaRPr sz="3200">
              <a:latin typeface="Arial"/>
              <a:cs typeface="Arial"/>
            </a:endParaRPr>
          </a:p>
        </p:txBody>
      </p:sp>
      <p:pic>
        <p:nvPicPr>
          <p:cNvPr id="7" name="object 7"/>
          <p:cNvPicPr/>
          <p:nvPr/>
        </p:nvPicPr>
        <p:blipFill>
          <a:blip r:embed="rId2" cstate="print"/>
          <a:stretch>
            <a:fillRect/>
          </a:stretch>
        </p:blipFill>
        <p:spPr>
          <a:xfrm>
            <a:off x="457200" y="1676400"/>
            <a:ext cx="1143000" cy="566420"/>
          </a:xfrm>
          <a:prstGeom prst="rect">
            <a:avLst/>
          </a:prstGeom>
        </p:spPr>
      </p:pic>
      <p:sp>
        <p:nvSpPr>
          <p:cNvPr id="8" name="object 8"/>
          <p:cNvSpPr txBox="1">
            <a:spLocks noGrp="1"/>
          </p:cNvSpPr>
          <p:nvPr>
            <p:ph type="title"/>
          </p:nvPr>
        </p:nvSpPr>
        <p:spPr>
          <a:xfrm>
            <a:off x="669290" y="17106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923289" y="2792729"/>
            <a:ext cx="7208520" cy="1000760"/>
          </a:xfrm>
          <a:prstGeom prst="rect">
            <a:avLst/>
          </a:prstGeom>
        </p:spPr>
        <p:txBody>
          <a:bodyPr vert="horz" wrap="square" lIns="0" tIns="12700" rIns="0" bIns="0" rtlCol="0">
            <a:spAutoFit/>
          </a:bodyPr>
          <a:lstStyle/>
          <a:p>
            <a:pPr marL="850265" marR="5080" indent="-838200">
              <a:lnSpc>
                <a:spcPct val="100000"/>
              </a:lnSpc>
              <a:spcBef>
                <a:spcPts val="100"/>
              </a:spcBef>
            </a:pPr>
            <a:r>
              <a:rPr sz="3200" b="1" spc="-5" dirty="0">
                <a:latin typeface="Arial"/>
                <a:cs typeface="Arial"/>
              </a:rPr>
              <a:t>The transport layer</a:t>
            </a:r>
            <a:r>
              <a:rPr sz="3200" b="1" spc="5" dirty="0">
                <a:latin typeface="Arial"/>
                <a:cs typeface="Arial"/>
              </a:rPr>
              <a:t> </a:t>
            </a:r>
            <a:r>
              <a:rPr sz="3200" b="1" spc="-5" dirty="0">
                <a:latin typeface="Arial"/>
                <a:cs typeface="Arial"/>
              </a:rPr>
              <a:t>is</a:t>
            </a:r>
            <a:r>
              <a:rPr sz="3200" b="1" dirty="0">
                <a:latin typeface="Arial"/>
                <a:cs typeface="Arial"/>
              </a:rPr>
              <a:t> </a:t>
            </a:r>
            <a:r>
              <a:rPr sz="3200" b="1" spc="-5" dirty="0">
                <a:latin typeface="Arial"/>
                <a:cs typeface="Arial"/>
              </a:rPr>
              <a:t>responsible</a:t>
            </a:r>
            <a:r>
              <a:rPr sz="3200" b="1" dirty="0">
                <a:latin typeface="Arial"/>
                <a:cs typeface="Arial"/>
              </a:rPr>
              <a:t> </a:t>
            </a:r>
            <a:r>
              <a:rPr sz="3200" b="1" spc="-5" dirty="0">
                <a:latin typeface="Arial"/>
                <a:cs typeface="Arial"/>
              </a:rPr>
              <a:t>for </a:t>
            </a:r>
            <a:r>
              <a:rPr sz="3200" b="1" spc="-869" dirty="0">
                <a:latin typeface="Arial"/>
                <a:cs typeface="Arial"/>
              </a:rPr>
              <a:t> </a:t>
            </a:r>
            <a:r>
              <a:rPr sz="3200" b="1" spc="-5" dirty="0">
                <a:latin typeface="Arial"/>
                <a:cs typeface="Arial"/>
              </a:rPr>
              <a:t>process-to-process </a:t>
            </a:r>
            <a:r>
              <a:rPr sz="3200" b="1" spc="-30" dirty="0">
                <a:latin typeface="Arial"/>
                <a:cs typeface="Arial"/>
              </a:rPr>
              <a:t>delivery.</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3</a:t>
            </a:fld>
            <a:endParaRPr sz="2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1905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5105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1996439"/>
            <a:ext cx="8077200" cy="3018790"/>
          </a:xfrm>
          <a:custGeom>
            <a:avLst/>
            <a:gdLst/>
            <a:ahLst/>
            <a:cxnLst/>
            <a:rect l="l" t="t" r="r" b="b"/>
            <a:pathLst>
              <a:path w="8077200" h="3018790">
                <a:moveTo>
                  <a:pt x="8077200" y="0"/>
                </a:moveTo>
                <a:lnTo>
                  <a:pt x="0" y="0"/>
                </a:lnTo>
                <a:lnTo>
                  <a:pt x="0" y="3018790"/>
                </a:lnTo>
                <a:lnTo>
                  <a:pt x="4038600" y="3018790"/>
                </a:lnTo>
                <a:lnTo>
                  <a:pt x="8077200" y="301879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87400" y="2030729"/>
            <a:ext cx="7479665" cy="2950210"/>
          </a:xfrm>
          <a:prstGeom prst="rect">
            <a:avLst/>
          </a:prstGeom>
        </p:spPr>
        <p:txBody>
          <a:bodyPr vert="horz" wrap="square" lIns="0" tIns="12700" rIns="0" bIns="0" rtlCol="0">
            <a:spAutoFit/>
          </a:bodyPr>
          <a:lstStyle/>
          <a:p>
            <a:pPr marL="12700" marR="5080" algn="ctr">
              <a:lnSpc>
                <a:spcPct val="100000"/>
              </a:lnSpc>
              <a:spcBef>
                <a:spcPts val="100"/>
              </a:spcBef>
            </a:pPr>
            <a:r>
              <a:rPr sz="3200" b="1" dirty="0">
                <a:latin typeface="Arial"/>
                <a:cs typeface="Arial"/>
              </a:rPr>
              <a:t>The</a:t>
            </a:r>
            <a:r>
              <a:rPr sz="3200" b="1" spc="-5" dirty="0">
                <a:latin typeface="Arial"/>
                <a:cs typeface="Arial"/>
              </a:rPr>
              <a:t> value</a:t>
            </a:r>
            <a:r>
              <a:rPr sz="3200" b="1" dirty="0">
                <a:latin typeface="Arial"/>
                <a:cs typeface="Arial"/>
              </a:rPr>
              <a:t> </a:t>
            </a:r>
            <a:r>
              <a:rPr sz="3200" b="1" spc="-5" dirty="0">
                <a:latin typeface="Arial"/>
                <a:cs typeface="Arial"/>
              </a:rPr>
              <a:t>of the</a:t>
            </a:r>
            <a:r>
              <a:rPr sz="3200" b="1" dirty="0">
                <a:latin typeface="Arial"/>
                <a:cs typeface="Arial"/>
              </a:rPr>
              <a:t> </a:t>
            </a:r>
            <a:r>
              <a:rPr sz="3200" b="1" spc="-5" dirty="0">
                <a:latin typeface="Arial"/>
                <a:cs typeface="Arial"/>
              </a:rPr>
              <a:t>acknowledgment</a:t>
            </a:r>
            <a:r>
              <a:rPr sz="3200" b="1" spc="-10" dirty="0">
                <a:latin typeface="Arial"/>
                <a:cs typeface="Arial"/>
              </a:rPr>
              <a:t> </a:t>
            </a:r>
            <a:r>
              <a:rPr sz="3200" b="1" spc="-5" dirty="0">
                <a:latin typeface="Arial"/>
                <a:cs typeface="Arial"/>
              </a:rPr>
              <a:t>field </a:t>
            </a:r>
            <a:r>
              <a:rPr sz="3200" b="1" spc="-869" dirty="0">
                <a:latin typeface="Arial"/>
                <a:cs typeface="Arial"/>
              </a:rPr>
              <a:t> </a:t>
            </a:r>
            <a:r>
              <a:rPr sz="3200" b="1" spc="-5" dirty="0">
                <a:latin typeface="Arial"/>
                <a:cs typeface="Arial"/>
              </a:rPr>
              <a:t>in</a:t>
            </a:r>
            <a:r>
              <a:rPr sz="3200" b="1" spc="-15" dirty="0">
                <a:latin typeface="Arial"/>
                <a:cs typeface="Arial"/>
              </a:rPr>
              <a:t> </a:t>
            </a:r>
            <a:r>
              <a:rPr sz="3200" b="1" dirty="0">
                <a:latin typeface="Arial"/>
                <a:cs typeface="Arial"/>
              </a:rPr>
              <a:t>a </a:t>
            </a:r>
            <a:r>
              <a:rPr sz="3200" b="1" spc="-5" dirty="0">
                <a:latin typeface="Arial"/>
                <a:cs typeface="Arial"/>
              </a:rPr>
              <a:t>segment</a:t>
            </a:r>
            <a:r>
              <a:rPr sz="3200" b="1" spc="-15" dirty="0">
                <a:latin typeface="Arial"/>
                <a:cs typeface="Arial"/>
              </a:rPr>
              <a:t> </a:t>
            </a:r>
            <a:r>
              <a:rPr sz="3200" b="1" dirty="0">
                <a:latin typeface="Arial"/>
                <a:cs typeface="Arial"/>
              </a:rPr>
              <a:t>defines</a:t>
            </a:r>
            <a:endParaRPr sz="3200">
              <a:latin typeface="Arial"/>
              <a:cs typeface="Arial"/>
            </a:endParaRPr>
          </a:p>
          <a:p>
            <a:pPr marL="351790" marR="342265" algn="ctr">
              <a:lnSpc>
                <a:spcPts val="3829"/>
              </a:lnSpc>
              <a:spcBef>
                <a:spcPts val="135"/>
              </a:spcBef>
            </a:pPr>
            <a:r>
              <a:rPr sz="3200" b="1" dirty="0">
                <a:latin typeface="Arial"/>
                <a:cs typeface="Arial"/>
              </a:rPr>
              <a:t>the </a:t>
            </a:r>
            <a:r>
              <a:rPr sz="3200" b="1" spc="-5" dirty="0">
                <a:latin typeface="Arial"/>
                <a:cs typeface="Arial"/>
              </a:rPr>
              <a:t>number </a:t>
            </a:r>
            <a:r>
              <a:rPr sz="3200" b="1" dirty="0">
                <a:latin typeface="Arial"/>
                <a:cs typeface="Arial"/>
              </a:rPr>
              <a:t>of the next </a:t>
            </a:r>
            <a:r>
              <a:rPr sz="3200" b="1" spc="-5" dirty="0">
                <a:latin typeface="Arial"/>
                <a:cs typeface="Arial"/>
              </a:rPr>
              <a:t>byte </a:t>
            </a:r>
            <a:r>
              <a:rPr sz="3200" b="1" dirty="0">
                <a:latin typeface="Arial"/>
                <a:cs typeface="Arial"/>
              </a:rPr>
              <a:t>a </a:t>
            </a:r>
            <a:r>
              <a:rPr sz="3200" b="1" spc="-5" dirty="0">
                <a:latin typeface="Arial"/>
                <a:cs typeface="Arial"/>
              </a:rPr>
              <a:t>party </a:t>
            </a:r>
            <a:r>
              <a:rPr sz="3200" b="1" spc="-875" dirty="0">
                <a:latin typeface="Arial"/>
                <a:cs typeface="Arial"/>
              </a:rPr>
              <a:t> </a:t>
            </a:r>
            <a:r>
              <a:rPr sz="3200" b="1" dirty="0">
                <a:latin typeface="Arial"/>
                <a:cs typeface="Arial"/>
              </a:rPr>
              <a:t>expects</a:t>
            </a:r>
            <a:r>
              <a:rPr sz="3200" b="1" spc="-5" dirty="0">
                <a:latin typeface="Arial"/>
                <a:cs typeface="Arial"/>
              </a:rPr>
              <a:t> to</a:t>
            </a:r>
            <a:r>
              <a:rPr sz="3200" b="1" dirty="0">
                <a:latin typeface="Arial"/>
                <a:cs typeface="Arial"/>
              </a:rPr>
              <a:t> </a:t>
            </a:r>
            <a:r>
              <a:rPr sz="3200" b="1" spc="-5" dirty="0">
                <a:latin typeface="Arial"/>
                <a:cs typeface="Arial"/>
              </a:rPr>
              <a:t>receive.</a:t>
            </a:r>
            <a:endParaRPr sz="3200">
              <a:latin typeface="Arial"/>
              <a:cs typeface="Arial"/>
            </a:endParaRPr>
          </a:p>
          <a:p>
            <a:pPr marL="647700" marR="635635" algn="ctr">
              <a:lnSpc>
                <a:spcPts val="3840"/>
              </a:lnSpc>
            </a:pPr>
            <a:r>
              <a:rPr sz="3200" b="1" spc="-5" dirty="0">
                <a:latin typeface="Arial"/>
                <a:cs typeface="Arial"/>
              </a:rPr>
              <a:t>The acknowledgment number is </a:t>
            </a:r>
            <a:r>
              <a:rPr sz="3200" b="1" spc="-875" dirty="0">
                <a:latin typeface="Arial"/>
                <a:cs typeface="Arial"/>
              </a:rPr>
              <a:t> </a:t>
            </a:r>
            <a:r>
              <a:rPr sz="3200" b="1" spc="-5" dirty="0">
                <a:latin typeface="Arial"/>
                <a:cs typeface="Arial"/>
              </a:rPr>
              <a:t>cumulative.</a:t>
            </a:r>
            <a:endParaRPr sz="3200">
              <a:latin typeface="Arial"/>
              <a:cs typeface="Arial"/>
            </a:endParaRPr>
          </a:p>
        </p:txBody>
      </p:sp>
      <p:pic>
        <p:nvPicPr>
          <p:cNvPr id="6" name="object 6"/>
          <p:cNvPicPr/>
          <p:nvPr/>
        </p:nvPicPr>
        <p:blipFill>
          <a:blip r:embed="rId2" cstate="print"/>
          <a:stretch>
            <a:fillRect/>
          </a:stretch>
        </p:blipFill>
        <p:spPr>
          <a:xfrm>
            <a:off x="457200" y="1219200"/>
            <a:ext cx="1143000" cy="566420"/>
          </a:xfrm>
          <a:prstGeom prst="rect">
            <a:avLst/>
          </a:prstGeom>
        </p:spPr>
      </p:pic>
      <p:sp>
        <p:nvSpPr>
          <p:cNvPr id="7" name="object 7"/>
          <p:cNvSpPr txBox="1">
            <a:spLocks noGrp="1"/>
          </p:cNvSpPr>
          <p:nvPr>
            <p:ph type="title"/>
          </p:nvPr>
        </p:nvSpPr>
        <p:spPr>
          <a:xfrm>
            <a:off x="669290" y="1253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6079" y="415290"/>
            <a:ext cx="396494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23.16	</a:t>
            </a:r>
            <a:r>
              <a:rPr sz="2000" spc="-5" dirty="0">
                <a:solidFill>
                  <a:srgbClr val="000000"/>
                </a:solidFill>
              </a:rPr>
              <a:t>TCP</a:t>
            </a:r>
            <a:r>
              <a:rPr sz="2000" spc="-105" dirty="0">
                <a:solidFill>
                  <a:srgbClr val="000000"/>
                </a:solidFill>
              </a:rPr>
              <a:t> </a:t>
            </a:r>
            <a:r>
              <a:rPr sz="2000" spc="-5" dirty="0">
                <a:solidFill>
                  <a:srgbClr val="000000"/>
                </a:solidFill>
              </a:rPr>
              <a:t>segment</a:t>
            </a:r>
            <a:r>
              <a:rPr sz="2000" spc="-40" dirty="0">
                <a:solidFill>
                  <a:srgbClr val="000000"/>
                </a:solidFill>
              </a:rPr>
              <a:t> </a:t>
            </a:r>
            <a:r>
              <a:rPr sz="2000" dirty="0">
                <a:solidFill>
                  <a:srgbClr val="000000"/>
                </a:solidFill>
              </a:rPr>
              <a:t>format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28600" y="1143000"/>
            <a:ext cx="8775700" cy="495554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13182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23.17	</a:t>
            </a:r>
            <a:r>
              <a:rPr sz="2000" spc="-5" dirty="0">
                <a:solidFill>
                  <a:srgbClr val="000000"/>
                </a:solidFill>
              </a:rPr>
              <a:t>Control</a:t>
            </a:r>
            <a:r>
              <a:rPr sz="2000" spc="-75" dirty="0">
                <a:solidFill>
                  <a:srgbClr val="000000"/>
                </a:solidFill>
              </a:rPr>
              <a:t> </a:t>
            </a:r>
            <a:r>
              <a:rPr sz="2000" spc="-5" dirty="0">
                <a:solidFill>
                  <a:srgbClr val="000000"/>
                </a:solidFill>
              </a:rPr>
              <a:t>field</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79400" y="2494817"/>
            <a:ext cx="8483600" cy="177238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3150" y="948690"/>
            <a:ext cx="5574030" cy="391160"/>
          </a:xfrm>
          <a:prstGeom prst="rect">
            <a:avLst/>
          </a:prstGeom>
        </p:spPr>
        <p:txBody>
          <a:bodyPr vert="horz" wrap="square" lIns="0" tIns="12700" rIns="0" bIns="0" rtlCol="0">
            <a:spAutoFit/>
          </a:bodyPr>
          <a:lstStyle/>
          <a:p>
            <a:pPr marL="12700">
              <a:lnSpc>
                <a:spcPct val="100000"/>
              </a:lnSpc>
              <a:spcBef>
                <a:spcPts val="100"/>
              </a:spcBef>
              <a:tabLst>
                <a:tab pos="1490345" algn="l"/>
              </a:tabLst>
            </a:pPr>
            <a:r>
              <a:rPr sz="2400" i="0" spc="-50" dirty="0">
                <a:solidFill>
                  <a:srgbClr val="3333CC"/>
                </a:solidFill>
                <a:latin typeface="Times New Roman"/>
                <a:cs typeface="Times New Roman"/>
              </a:rPr>
              <a:t>Table</a:t>
            </a:r>
            <a:r>
              <a:rPr sz="2400" i="0" dirty="0">
                <a:solidFill>
                  <a:srgbClr val="3333CC"/>
                </a:solidFill>
                <a:latin typeface="Times New Roman"/>
                <a:cs typeface="Times New Roman"/>
              </a:rPr>
              <a:t> 23.3	</a:t>
            </a:r>
            <a:r>
              <a:rPr sz="2000" spc="-5" dirty="0">
                <a:solidFill>
                  <a:srgbClr val="000000"/>
                </a:solidFill>
              </a:rPr>
              <a:t>Description</a:t>
            </a:r>
            <a:r>
              <a:rPr sz="2000" dirty="0">
                <a:solidFill>
                  <a:srgbClr val="000000"/>
                </a:solidFill>
              </a:rPr>
              <a:t> of</a:t>
            </a:r>
            <a:r>
              <a:rPr sz="2000" spc="5" dirty="0">
                <a:solidFill>
                  <a:srgbClr val="000000"/>
                </a:solidFill>
              </a:rPr>
              <a:t> </a:t>
            </a:r>
            <a:r>
              <a:rPr sz="2000" dirty="0">
                <a:solidFill>
                  <a:srgbClr val="000000"/>
                </a:solidFill>
              </a:rPr>
              <a:t>flags</a:t>
            </a:r>
            <a:r>
              <a:rPr sz="2000" spc="-10" dirty="0">
                <a:solidFill>
                  <a:srgbClr val="000000"/>
                </a:solidFill>
              </a:rPr>
              <a:t> </a:t>
            </a:r>
            <a:r>
              <a:rPr sz="2000" dirty="0">
                <a:solidFill>
                  <a:srgbClr val="000000"/>
                </a:solidFill>
              </a:rPr>
              <a:t>in </a:t>
            </a:r>
            <a:r>
              <a:rPr sz="2000" spc="-5" dirty="0">
                <a:solidFill>
                  <a:srgbClr val="000000"/>
                </a:solidFill>
              </a:rPr>
              <a:t>the</a:t>
            </a:r>
            <a:r>
              <a:rPr sz="2000" dirty="0">
                <a:solidFill>
                  <a:srgbClr val="000000"/>
                </a:solidFill>
              </a:rPr>
              <a:t> </a:t>
            </a:r>
            <a:r>
              <a:rPr sz="2000" spc="-5" dirty="0">
                <a:solidFill>
                  <a:srgbClr val="000000"/>
                </a:solidFill>
              </a:rPr>
              <a:t>control</a:t>
            </a:r>
            <a:r>
              <a:rPr sz="2000" spc="-15" dirty="0">
                <a:solidFill>
                  <a:srgbClr val="000000"/>
                </a:solidFill>
              </a:rPr>
              <a:t> </a:t>
            </a:r>
            <a:r>
              <a:rPr sz="2000" spc="-5" dirty="0">
                <a:solidFill>
                  <a:srgbClr val="000000"/>
                </a:solidFill>
              </a:rPr>
              <a:t>field</a:t>
            </a:r>
            <a:endParaRPr sz="2000">
              <a:latin typeface="Times New Roman"/>
              <a:cs typeface="Times New Roman"/>
            </a:endParaRPr>
          </a:p>
        </p:txBody>
      </p:sp>
      <p:pic>
        <p:nvPicPr>
          <p:cNvPr id="3" name="object 3"/>
          <p:cNvPicPr/>
          <p:nvPr/>
        </p:nvPicPr>
        <p:blipFill>
          <a:blip r:embed="rId2" cstate="print"/>
          <a:stretch>
            <a:fillRect/>
          </a:stretch>
        </p:blipFill>
        <p:spPr>
          <a:xfrm>
            <a:off x="1058572" y="1458199"/>
            <a:ext cx="6812162" cy="3176222"/>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3379" y="415290"/>
            <a:ext cx="769175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23.18	</a:t>
            </a:r>
            <a:r>
              <a:rPr sz="2000" spc="-5" dirty="0">
                <a:solidFill>
                  <a:srgbClr val="000000"/>
                </a:solidFill>
              </a:rPr>
              <a:t>Connection</a:t>
            </a:r>
            <a:r>
              <a:rPr sz="2000" spc="15" dirty="0">
                <a:solidFill>
                  <a:srgbClr val="000000"/>
                </a:solidFill>
              </a:rPr>
              <a:t> </a:t>
            </a:r>
            <a:r>
              <a:rPr sz="2000" spc="-5" dirty="0">
                <a:solidFill>
                  <a:srgbClr val="000000"/>
                </a:solidFill>
              </a:rPr>
              <a:t>establishment</a:t>
            </a:r>
            <a:r>
              <a:rPr sz="2000" spc="5" dirty="0">
                <a:solidFill>
                  <a:srgbClr val="000000"/>
                </a:solidFill>
              </a:rPr>
              <a:t> </a:t>
            </a:r>
            <a:r>
              <a:rPr sz="2000" spc="-5" dirty="0">
                <a:solidFill>
                  <a:srgbClr val="000000"/>
                </a:solidFill>
              </a:rPr>
              <a:t>using</a:t>
            </a:r>
            <a:r>
              <a:rPr sz="2000" spc="15" dirty="0">
                <a:solidFill>
                  <a:srgbClr val="000000"/>
                </a:solidFill>
              </a:rPr>
              <a:t> </a:t>
            </a:r>
            <a:r>
              <a:rPr sz="2000" spc="-5" dirty="0">
                <a:solidFill>
                  <a:srgbClr val="000000"/>
                </a:solidFill>
              </a:rPr>
              <a:t>three-way</a:t>
            </a:r>
            <a:r>
              <a:rPr sz="2000" spc="10" dirty="0">
                <a:solidFill>
                  <a:srgbClr val="000000"/>
                </a:solidFill>
              </a:rPr>
              <a:t> </a:t>
            </a:r>
            <a:r>
              <a:rPr sz="2000" dirty="0">
                <a:solidFill>
                  <a:srgbClr val="000000"/>
                </a:solidFill>
              </a:rPr>
              <a:t>handshaking</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105218" y="1169992"/>
            <a:ext cx="6656384" cy="468056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648969" y="2792729"/>
            <a:ext cx="7756525" cy="1000760"/>
          </a:xfrm>
          <a:prstGeom prst="rect">
            <a:avLst/>
          </a:prstGeom>
        </p:spPr>
        <p:txBody>
          <a:bodyPr vert="horz" wrap="square" lIns="0" tIns="12700" rIns="0" bIns="0" rtlCol="0">
            <a:spAutoFit/>
          </a:bodyPr>
          <a:lstStyle/>
          <a:p>
            <a:pPr marL="614680" marR="5080" indent="-601980">
              <a:lnSpc>
                <a:spcPct val="100000"/>
              </a:lnSpc>
              <a:spcBef>
                <a:spcPts val="100"/>
              </a:spcBef>
            </a:pPr>
            <a:r>
              <a:rPr sz="3200" b="1" dirty="0">
                <a:latin typeface="Arial"/>
                <a:cs typeface="Arial"/>
              </a:rPr>
              <a:t>A</a:t>
            </a:r>
            <a:r>
              <a:rPr sz="3200" b="1" spc="-135" dirty="0">
                <a:latin typeface="Arial"/>
                <a:cs typeface="Arial"/>
              </a:rPr>
              <a:t> </a:t>
            </a:r>
            <a:r>
              <a:rPr sz="3200" b="1" spc="-5" dirty="0">
                <a:latin typeface="Arial"/>
                <a:cs typeface="Arial"/>
              </a:rPr>
              <a:t>SYN segment</a:t>
            </a:r>
            <a:r>
              <a:rPr sz="3200" b="1" spc="-15" dirty="0">
                <a:latin typeface="Arial"/>
                <a:cs typeface="Arial"/>
              </a:rPr>
              <a:t> </a:t>
            </a:r>
            <a:r>
              <a:rPr sz="3200" b="1" dirty="0">
                <a:latin typeface="Arial"/>
                <a:cs typeface="Arial"/>
              </a:rPr>
              <a:t>cannot</a:t>
            </a:r>
            <a:r>
              <a:rPr sz="3200" b="1" spc="-15" dirty="0">
                <a:latin typeface="Arial"/>
                <a:cs typeface="Arial"/>
              </a:rPr>
              <a:t> </a:t>
            </a:r>
            <a:r>
              <a:rPr sz="3200" b="1" dirty="0">
                <a:latin typeface="Arial"/>
                <a:cs typeface="Arial"/>
              </a:rPr>
              <a:t>carry</a:t>
            </a:r>
            <a:r>
              <a:rPr sz="3200" b="1" spc="-15" dirty="0">
                <a:latin typeface="Arial"/>
                <a:cs typeface="Arial"/>
              </a:rPr>
              <a:t> </a:t>
            </a:r>
            <a:r>
              <a:rPr sz="3200" b="1" dirty="0">
                <a:latin typeface="Arial"/>
                <a:cs typeface="Arial"/>
              </a:rPr>
              <a:t>data,</a:t>
            </a:r>
            <a:r>
              <a:rPr sz="3200" b="1" spc="-15" dirty="0">
                <a:latin typeface="Arial"/>
                <a:cs typeface="Arial"/>
              </a:rPr>
              <a:t> </a:t>
            </a:r>
            <a:r>
              <a:rPr sz="3200" b="1" spc="-5" dirty="0">
                <a:latin typeface="Arial"/>
                <a:cs typeface="Arial"/>
              </a:rPr>
              <a:t>but</a:t>
            </a:r>
            <a:r>
              <a:rPr sz="3200" b="1" spc="-10" dirty="0">
                <a:latin typeface="Arial"/>
                <a:cs typeface="Arial"/>
              </a:rPr>
              <a:t> </a:t>
            </a:r>
            <a:r>
              <a:rPr sz="3200" b="1" spc="-5" dirty="0">
                <a:latin typeface="Arial"/>
                <a:cs typeface="Arial"/>
              </a:rPr>
              <a:t>it </a:t>
            </a:r>
            <a:r>
              <a:rPr sz="3200" b="1" spc="-875" dirty="0">
                <a:latin typeface="Arial"/>
                <a:cs typeface="Arial"/>
              </a:rPr>
              <a:t> </a:t>
            </a:r>
            <a:r>
              <a:rPr sz="3200" b="1" spc="-5" dirty="0">
                <a:latin typeface="Arial"/>
                <a:cs typeface="Arial"/>
              </a:rPr>
              <a:t>consumes</a:t>
            </a:r>
            <a:r>
              <a:rPr sz="3200" b="1" spc="-10" dirty="0">
                <a:latin typeface="Arial"/>
                <a:cs typeface="Arial"/>
              </a:rPr>
              <a:t> </a:t>
            </a:r>
            <a:r>
              <a:rPr sz="3200" b="1" spc="-5" dirty="0">
                <a:latin typeface="Arial"/>
                <a:cs typeface="Arial"/>
              </a:rPr>
              <a:t>one</a:t>
            </a:r>
            <a:r>
              <a:rPr sz="3200" b="1" spc="-10" dirty="0">
                <a:latin typeface="Arial"/>
                <a:cs typeface="Arial"/>
              </a:rPr>
              <a:t> </a:t>
            </a:r>
            <a:r>
              <a:rPr sz="3200" b="1" dirty="0">
                <a:latin typeface="Arial"/>
                <a:cs typeface="Arial"/>
              </a:rPr>
              <a:t>sequence</a:t>
            </a:r>
            <a:r>
              <a:rPr sz="3200" b="1" spc="-5" dirty="0">
                <a:latin typeface="Arial"/>
                <a:cs typeface="Arial"/>
              </a:rPr>
              <a:t> </a:t>
            </a:r>
            <a:r>
              <a:rPr sz="3200" b="1" spc="-30" dirty="0">
                <a:latin typeface="Arial"/>
                <a:cs typeface="Arial"/>
              </a:rPr>
              <a:t>number.</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160780" y="2792729"/>
            <a:ext cx="6621780" cy="1488440"/>
          </a:xfrm>
          <a:prstGeom prst="rect">
            <a:avLst/>
          </a:prstGeom>
        </p:spPr>
        <p:txBody>
          <a:bodyPr vert="horz" wrap="square" lIns="0" tIns="12700" rIns="0" bIns="0" rtlCol="0">
            <a:spAutoFit/>
          </a:bodyPr>
          <a:lstStyle/>
          <a:p>
            <a:pPr marL="12065" marR="5080" indent="3810" algn="ctr">
              <a:lnSpc>
                <a:spcPct val="100000"/>
              </a:lnSpc>
              <a:spcBef>
                <a:spcPts val="100"/>
              </a:spcBef>
            </a:pPr>
            <a:r>
              <a:rPr sz="3200" b="1" dirty="0">
                <a:latin typeface="Arial"/>
                <a:cs typeface="Arial"/>
              </a:rPr>
              <a:t>A </a:t>
            </a:r>
            <a:r>
              <a:rPr sz="3200" b="1" spc="-5" dirty="0">
                <a:latin typeface="Arial"/>
                <a:cs typeface="Arial"/>
              </a:rPr>
              <a:t>SYN </a:t>
            </a:r>
            <a:r>
              <a:rPr sz="3200" b="1" dirty="0">
                <a:latin typeface="Arial"/>
                <a:cs typeface="Arial"/>
              </a:rPr>
              <a:t>+ ACK </a:t>
            </a:r>
            <a:r>
              <a:rPr sz="3200" b="1" spc="-5" dirty="0">
                <a:latin typeface="Arial"/>
                <a:cs typeface="Arial"/>
              </a:rPr>
              <a:t>segment cannot </a:t>
            </a:r>
            <a:r>
              <a:rPr sz="3200" b="1" dirty="0">
                <a:latin typeface="Arial"/>
                <a:cs typeface="Arial"/>
              </a:rPr>
              <a:t> carry </a:t>
            </a:r>
            <a:r>
              <a:rPr sz="3200" b="1" spc="-5" dirty="0">
                <a:latin typeface="Arial"/>
                <a:cs typeface="Arial"/>
              </a:rPr>
              <a:t>data, but does consume one </a:t>
            </a:r>
            <a:r>
              <a:rPr sz="3200" b="1" spc="-875" dirty="0">
                <a:latin typeface="Arial"/>
                <a:cs typeface="Arial"/>
              </a:rPr>
              <a:t> </a:t>
            </a:r>
            <a:r>
              <a:rPr sz="3200" b="1" dirty="0">
                <a:latin typeface="Arial"/>
                <a:cs typeface="Arial"/>
              </a:rPr>
              <a:t>sequence</a:t>
            </a:r>
            <a:r>
              <a:rPr sz="3200" b="1" spc="-5" dirty="0">
                <a:latin typeface="Arial"/>
                <a:cs typeface="Arial"/>
              </a:rPr>
              <a:t> </a:t>
            </a:r>
            <a:r>
              <a:rPr sz="3200" b="1" spc="-30" dirty="0">
                <a:latin typeface="Arial"/>
                <a:cs typeface="Arial"/>
              </a:rPr>
              <a:t>number.</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932180" y="2792729"/>
            <a:ext cx="7192645" cy="1000760"/>
          </a:xfrm>
          <a:prstGeom prst="rect">
            <a:avLst/>
          </a:prstGeom>
        </p:spPr>
        <p:txBody>
          <a:bodyPr vert="horz" wrap="square" lIns="0" tIns="12700" rIns="0" bIns="0" rtlCol="0">
            <a:spAutoFit/>
          </a:bodyPr>
          <a:lstStyle/>
          <a:p>
            <a:pPr marL="445134" marR="5080" indent="-433070">
              <a:lnSpc>
                <a:spcPct val="100000"/>
              </a:lnSpc>
              <a:spcBef>
                <a:spcPts val="100"/>
              </a:spcBef>
            </a:pPr>
            <a:r>
              <a:rPr sz="3200" b="1" spc="-5" dirty="0">
                <a:latin typeface="Arial"/>
                <a:cs typeface="Arial"/>
              </a:rPr>
              <a:t>An</a:t>
            </a:r>
            <a:r>
              <a:rPr sz="3200" b="1" spc="-125" dirty="0">
                <a:latin typeface="Arial"/>
                <a:cs typeface="Arial"/>
              </a:rPr>
              <a:t> </a:t>
            </a:r>
            <a:r>
              <a:rPr sz="3200" b="1" dirty="0">
                <a:latin typeface="Arial"/>
                <a:cs typeface="Arial"/>
              </a:rPr>
              <a:t>ACK</a:t>
            </a:r>
            <a:r>
              <a:rPr sz="3200" b="1" spc="-15" dirty="0">
                <a:latin typeface="Arial"/>
                <a:cs typeface="Arial"/>
              </a:rPr>
              <a:t> </a:t>
            </a:r>
            <a:r>
              <a:rPr sz="3200" b="1" spc="-5" dirty="0">
                <a:latin typeface="Arial"/>
                <a:cs typeface="Arial"/>
              </a:rPr>
              <a:t>segment,</a:t>
            </a:r>
            <a:r>
              <a:rPr sz="3200" b="1" spc="-15" dirty="0">
                <a:latin typeface="Arial"/>
                <a:cs typeface="Arial"/>
              </a:rPr>
              <a:t> </a:t>
            </a:r>
            <a:r>
              <a:rPr sz="3200" b="1" spc="-5" dirty="0">
                <a:latin typeface="Arial"/>
                <a:cs typeface="Arial"/>
              </a:rPr>
              <a:t>if</a:t>
            </a:r>
            <a:r>
              <a:rPr sz="3200" b="1" spc="-25" dirty="0">
                <a:latin typeface="Arial"/>
                <a:cs typeface="Arial"/>
              </a:rPr>
              <a:t> </a:t>
            </a:r>
            <a:r>
              <a:rPr sz="3200" b="1" dirty="0">
                <a:latin typeface="Arial"/>
                <a:cs typeface="Arial"/>
              </a:rPr>
              <a:t>carrying</a:t>
            </a:r>
            <a:r>
              <a:rPr sz="3200" b="1" spc="-20" dirty="0">
                <a:latin typeface="Arial"/>
                <a:cs typeface="Arial"/>
              </a:rPr>
              <a:t> </a:t>
            </a:r>
            <a:r>
              <a:rPr sz="3200" b="1" dirty="0">
                <a:latin typeface="Arial"/>
                <a:cs typeface="Arial"/>
              </a:rPr>
              <a:t>no</a:t>
            </a:r>
            <a:r>
              <a:rPr sz="3200" b="1" spc="-20" dirty="0">
                <a:latin typeface="Arial"/>
                <a:cs typeface="Arial"/>
              </a:rPr>
              <a:t> </a:t>
            </a:r>
            <a:r>
              <a:rPr sz="3200" b="1" dirty="0">
                <a:latin typeface="Arial"/>
                <a:cs typeface="Arial"/>
              </a:rPr>
              <a:t>data, </a:t>
            </a:r>
            <a:r>
              <a:rPr sz="3200" b="1" spc="-875" dirty="0">
                <a:latin typeface="Arial"/>
                <a:cs typeface="Arial"/>
              </a:rPr>
              <a:t> </a:t>
            </a:r>
            <a:r>
              <a:rPr sz="3200" b="1" spc="-5" dirty="0">
                <a:latin typeface="Arial"/>
                <a:cs typeface="Arial"/>
              </a:rPr>
              <a:t>consumes</a:t>
            </a:r>
            <a:r>
              <a:rPr sz="3200" b="1" spc="-15" dirty="0">
                <a:latin typeface="Arial"/>
                <a:cs typeface="Arial"/>
              </a:rPr>
              <a:t> </a:t>
            </a:r>
            <a:r>
              <a:rPr sz="3200" b="1" dirty="0">
                <a:latin typeface="Arial"/>
                <a:cs typeface="Arial"/>
              </a:rPr>
              <a:t>no</a:t>
            </a:r>
            <a:r>
              <a:rPr sz="3200" b="1" spc="-20" dirty="0">
                <a:latin typeface="Arial"/>
                <a:cs typeface="Arial"/>
              </a:rPr>
              <a:t> </a:t>
            </a:r>
            <a:r>
              <a:rPr sz="3200" b="1" dirty="0">
                <a:latin typeface="Arial"/>
                <a:cs typeface="Arial"/>
              </a:rPr>
              <a:t>sequence</a:t>
            </a:r>
            <a:r>
              <a:rPr sz="3200" b="1" spc="-5" dirty="0">
                <a:latin typeface="Arial"/>
                <a:cs typeface="Arial"/>
              </a:rPr>
              <a:t> </a:t>
            </a:r>
            <a:r>
              <a:rPr sz="3200" b="1" spc="-30" dirty="0">
                <a:latin typeface="Arial"/>
                <a:cs typeface="Arial"/>
              </a:rPr>
              <a:t>number.</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320548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23.19	</a:t>
            </a:r>
            <a:r>
              <a:rPr sz="2000" spc="-5" dirty="0">
                <a:solidFill>
                  <a:srgbClr val="000000"/>
                </a:solidFill>
              </a:rPr>
              <a:t>Data</a:t>
            </a:r>
            <a:r>
              <a:rPr sz="2000" spc="-50" dirty="0">
                <a:solidFill>
                  <a:srgbClr val="000000"/>
                </a:solidFill>
              </a:rPr>
              <a:t> </a:t>
            </a:r>
            <a:r>
              <a:rPr sz="2000" spc="-5" dirty="0">
                <a:solidFill>
                  <a:srgbClr val="000000"/>
                </a:solidFill>
              </a:rPr>
              <a:t>transfer</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371600" y="838200"/>
            <a:ext cx="6324600" cy="546839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3379" y="415290"/>
            <a:ext cx="748157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23.20	</a:t>
            </a:r>
            <a:r>
              <a:rPr sz="2000" spc="-5" dirty="0">
                <a:solidFill>
                  <a:srgbClr val="000000"/>
                </a:solidFill>
              </a:rPr>
              <a:t>Connection</a:t>
            </a:r>
            <a:r>
              <a:rPr sz="2000" spc="5" dirty="0">
                <a:solidFill>
                  <a:srgbClr val="000000"/>
                </a:solidFill>
              </a:rPr>
              <a:t> </a:t>
            </a:r>
            <a:r>
              <a:rPr sz="2000" spc="-5" dirty="0">
                <a:solidFill>
                  <a:srgbClr val="000000"/>
                </a:solidFill>
              </a:rPr>
              <a:t>termination </a:t>
            </a:r>
            <a:r>
              <a:rPr sz="2000" dirty="0">
                <a:solidFill>
                  <a:srgbClr val="000000"/>
                </a:solidFill>
              </a:rPr>
              <a:t>using</a:t>
            </a:r>
            <a:r>
              <a:rPr sz="2000" spc="5" dirty="0">
                <a:solidFill>
                  <a:srgbClr val="000000"/>
                </a:solidFill>
              </a:rPr>
              <a:t> </a:t>
            </a:r>
            <a:r>
              <a:rPr sz="2000" spc="-5" dirty="0">
                <a:solidFill>
                  <a:srgbClr val="000000"/>
                </a:solidFill>
              </a:rPr>
              <a:t>three-way</a:t>
            </a:r>
            <a:r>
              <a:rPr sz="2000" dirty="0">
                <a:solidFill>
                  <a:srgbClr val="000000"/>
                </a:solidFill>
              </a:rPr>
              <a:t> handshaking</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13446" y="1183955"/>
            <a:ext cx="6848160" cy="478726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4809" y="415290"/>
            <a:ext cx="4087495"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23.1	</a:t>
            </a:r>
            <a:r>
              <a:rPr sz="2000" spc="-20" dirty="0">
                <a:solidFill>
                  <a:srgbClr val="000000"/>
                </a:solidFill>
              </a:rPr>
              <a:t>Types</a:t>
            </a:r>
            <a:r>
              <a:rPr sz="2000" spc="-15" dirty="0">
                <a:solidFill>
                  <a:srgbClr val="000000"/>
                </a:solidFill>
              </a:rPr>
              <a:t> </a:t>
            </a:r>
            <a:r>
              <a:rPr sz="2000" dirty="0">
                <a:solidFill>
                  <a:srgbClr val="000000"/>
                </a:solidFill>
              </a:rPr>
              <a:t>of</a:t>
            </a:r>
            <a:r>
              <a:rPr sz="2000" spc="-15" dirty="0">
                <a:solidFill>
                  <a:srgbClr val="000000"/>
                </a:solidFill>
              </a:rPr>
              <a:t> </a:t>
            </a:r>
            <a:r>
              <a:rPr sz="2000" dirty="0">
                <a:solidFill>
                  <a:srgbClr val="000000"/>
                </a:solidFill>
              </a:rPr>
              <a:t>data</a:t>
            </a:r>
            <a:r>
              <a:rPr sz="2000" spc="-15" dirty="0">
                <a:solidFill>
                  <a:srgbClr val="000000"/>
                </a:solidFill>
              </a:rPr>
              <a:t> </a:t>
            </a:r>
            <a:r>
              <a:rPr sz="2000" spc="-5" dirty="0">
                <a:solidFill>
                  <a:srgbClr val="000000"/>
                </a:solidFill>
              </a:rPr>
              <a:t>deliveries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90219" y="1986600"/>
            <a:ext cx="8038781" cy="3265801"/>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4</a:t>
            </a:fld>
            <a:endParaRPr sz="24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399539" y="2792729"/>
            <a:ext cx="6257925" cy="1488440"/>
          </a:xfrm>
          <a:prstGeom prst="rect">
            <a:avLst/>
          </a:prstGeom>
        </p:spPr>
        <p:txBody>
          <a:bodyPr vert="horz" wrap="square" lIns="0" tIns="12700" rIns="0" bIns="0" rtlCol="0">
            <a:spAutoFit/>
          </a:bodyPr>
          <a:lstStyle/>
          <a:p>
            <a:pPr marL="12700" marR="5080" algn="ctr">
              <a:lnSpc>
                <a:spcPct val="100000"/>
              </a:lnSpc>
              <a:spcBef>
                <a:spcPts val="100"/>
              </a:spcBef>
            </a:pPr>
            <a:r>
              <a:rPr sz="3200" b="1" spc="-5" dirty="0">
                <a:latin typeface="Arial"/>
                <a:cs typeface="Arial"/>
              </a:rPr>
              <a:t>The </a:t>
            </a:r>
            <a:r>
              <a:rPr sz="3200" b="1" spc="-10" dirty="0">
                <a:latin typeface="Arial"/>
                <a:cs typeface="Arial"/>
              </a:rPr>
              <a:t>FIN </a:t>
            </a:r>
            <a:r>
              <a:rPr sz="3200" b="1" spc="-5" dirty="0">
                <a:latin typeface="Arial"/>
                <a:cs typeface="Arial"/>
              </a:rPr>
              <a:t>segment consumes one </a:t>
            </a:r>
            <a:r>
              <a:rPr sz="3200" b="1" spc="-875" dirty="0">
                <a:latin typeface="Arial"/>
                <a:cs typeface="Arial"/>
              </a:rPr>
              <a:t> </a:t>
            </a:r>
            <a:r>
              <a:rPr sz="3200" b="1" dirty="0">
                <a:latin typeface="Arial"/>
                <a:cs typeface="Arial"/>
              </a:rPr>
              <a:t>sequence</a:t>
            </a:r>
            <a:r>
              <a:rPr sz="3200" b="1" spc="-10" dirty="0">
                <a:latin typeface="Arial"/>
                <a:cs typeface="Arial"/>
              </a:rPr>
              <a:t> </a:t>
            </a:r>
            <a:r>
              <a:rPr sz="3200" b="1" spc="-5" dirty="0">
                <a:latin typeface="Arial"/>
                <a:cs typeface="Arial"/>
              </a:rPr>
              <a:t>number</a:t>
            </a:r>
            <a:r>
              <a:rPr sz="3200" b="1" spc="-15" dirty="0">
                <a:latin typeface="Arial"/>
                <a:cs typeface="Arial"/>
              </a:rPr>
              <a:t> </a:t>
            </a:r>
            <a:r>
              <a:rPr sz="3200" b="1" spc="-5" dirty="0">
                <a:latin typeface="Arial"/>
                <a:cs typeface="Arial"/>
              </a:rPr>
              <a:t>if</a:t>
            </a:r>
            <a:r>
              <a:rPr sz="3200" b="1" spc="-15" dirty="0">
                <a:latin typeface="Arial"/>
                <a:cs typeface="Arial"/>
              </a:rPr>
              <a:t> </a:t>
            </a:r>
            <a:r>
              <a:rPr sz="3200" b="1" spc="-5" dirty="0">
                <a:latin typeface="Arial"/>
                <a:cs typeface="Arial"/>
              </a:rPr>
              <a:t>it</a:t>
            </a:r>
            <a:r>
              <a:rPr sz="3200" b="1" spc="-10" dirty="0">
                <a:latin typeface="Arial"/>
                <a:cs typeface="Arial"/>
              </a:rPr>
              <a:t> </a:t>
            </a:r>
            <a:r>
              <a:rPr sz="3200" b="1" spc="-5" dirty="0">
                <a:latin typeface="Arial"/>
                <a:cs typeface="Arial"/>
              </a:rPr>
              <a:t>does</a:t>
            </a:r>
            <a:endParaRPr sz="3200">
              <a:latin typeface="Arial"/>
              <a:cs typeface="Arial"/>
            </a:endParaRPr>
          </a:p>
          <a:p>
            <a:pPr marL="6350" algn="ctr">
              <a:lnSpc>
                <a:spcPct val="100000"/>
              </a:lnSpc>
            </a:pPr>
            <a:r>
              <a:rPr sz="3200" b="1" spc="-5" dirty="0">
                <a:latin typeface="Arial"/>
                <a:cs typeface="Arial"/>
              </a:rPr>
              <a:t>not</a:t>
            </a:r>
            <a:r>
              <a:rPr sz="3200" b="1" spc="-35" dirty="0">
                <a:latin typeface="Arial"/>
                <a:cs typeface="Arial"/>
              </a:rPr>
              <a:t> </a:t>
            </a:r>
            <a:r>
              <a:rPr sz="3200" b="1" dirty="0">
                <a:latin typeface="Arial"/>
                <a:cs typeface="Arial"/>
              </a:rPr>
              <a:t>carry</a:t>
            </a:r>
            <a:r>
              <a:rPr sz="3200" b="1" spc="-30" dirty="0">
                <a:latin typeface="Arial"/>
                <a:cs typeface="Arial"/>
              </a:rPr>
              <a:t> </a:t>
            </a:r>
            <a:r>
              <a:rPr sz="3200" b="1" dirty="0">
                <a:latin typeface="Arial"/>
                <a:cs typeface="Arial"/>
              </a:rPr>
              <a:t>data.</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096010" y="2792729"/>
            <a:ext cx="6753225" cy="1488440"/>
          </a:xfrm>
          <a:prstGeom prst="rect">
            <a:avLst/>
          </a:prstGeom>
        </p:spPr>
        <p:txBody>
          <a:bodyPr vert="horz" wrap="square" lIns="0" tIns="12700" rIns="0" bIns="0" rtlCol="0">
            <a:spAutoFit/>
          </a:bodyPr>
          <a:lstStyle/>
          <a:p>
            <a:pPr marL="12065" marR="5080" algn="ctr">
              <a:lnSpc>
                <a:spcPct val="100000"/>
              </a:lnSpc>
              <a:spcBef>
                <a:spcPts val="100"/>
              </a:spcBef>
            </a:pPr>
            <a:r>
              <a:rPr sz="3200" b="1" spc="-5" dirty="0">
                <a:latin typeface="Arial"/>
                <a:cs typeface="Arial"/>
              </a:rPr>
              <a:t>The</a:t>
            </a:r>
            <a:r>
              <a:rPr sz="3200" b="1" spc="-10" dirty="0">
                <a:latin typeface="Arial"/>
                <a:cs typeface="Arial"/>
              </a:rPr>
              <a:t> FIN</a:t>
            </a:r>
            <a:r>
              <a:rPr sz="3200" b="1" spc="-20" dirty="0">
                <a:latin typeface="Arial"/>
                <a:cs typeface="Arial"/>
              </a:rPr>
              <a:t> </a:t>
            </a:r>
            <a:r>
              <a:rPr sz="3200" b="1" dirty="0">
                <a:latin typeface="Arial"/>
                <a:cs typeface="Arial"/>
              </a:rPr>
              <a:t>+</a:t>
            </a:r>
            <a:r>
              <a:rPr sz="3200" b="1" spc="-130" dirty="0">
                <a:latin typeface="Arial"/>
                <a:cs typeface="Arial"/>
              </a:rPr>
              <a:t> </a:t>
            </a:r>
            <a:r>
              <a:rPr sz="3200" b="1" dirty="0">
                <a:latin typeface="Arial"/>
                <a:cs typeface="Arial"/>
              </a:rPr>
              <a:t>ACK</a:t>
            </a:r>
            <a:r>
              <a:rPr sz="3200" b="1" spc="-15" dirty="0">
                <a:latin typeface="Arial"/>
                <a:cs typeface="Arial"/>
              </a:rPr>
              <a:t> </a:t>
            </a:r>
            <a:r>
              <a:rPr sz="3200" b="1" dirty="0">
                <a:latin typeface="Arial"/>
                <a:cs typeface="Arial"/>
              </a:rPr>
              <a:t>segment</a:t>
            </a:r>
            <a:r>
              <a:rPr sz="3200" b="1" spc="-10" dirty="0">
                <a:latin typeface="Arial"/>
                <a:cs typeface="Arial"/>
              </a:rPr>
              <a:t> </a:t>
            </a:r>
            <a:r>
              <a:rPr sz="3200" b="1" spc="-5" dirty="0">
                <a:latin typeface="Arial"/>
                <a:cs typeface="Arial"/>
              </a:rPr>
              <a:t>consumes </a:t>
            </a:r>
            <a:r>
              <a:rPr sz="3200" b="1" spc="-875" dirty="0">
                <a:latin typeface="Arial"/>
                <a:cs typeface="Arial"/>
              </a:rPr>
              <a:t> </a:t>
            </a:r>
            <a:r>
              <a:rPr sz="3200" b="1" dirty="0">
                <a:latin typeface="Arial"/>
                <a:cs typeface="Arial"/>
              </a:rPr>
              <a:t>one</a:t>
            </a:r>
            <a:r>
              <a:rPr sz="3200" b="1" spc="-10" dirty="0">
                <a:latin typeface="Arial"/>
                <a:cs typeface="Arial"/>
              </a:rPr>
              <a:t> </a:t>
            </a:r>
            <a:r>
              <a:rPr sz="3200" b="1" dirty="0">
                <a:latin typeface="Arial"/>
                <a:cs typeface="Arial"/>
              </a:rPr>
              <a:t>sequence</a:t>
            </a:r>
            <a:r>
              <a:rPr sz="3200" b="1" spc="-5" dirty="0">
                <a:latin typeface="Arial"/>
                <a:cs typeface="Arial"/>
              </a:rPr>
              <a:t> number</a:t>
            </a:r>
            <a:r>
              <a:rPr sz="3200" b="1" spc="-15" dirty="0">
                <a:latin typeface="Arial"/>
                <a:cs typeface="Arial"/>
              </a:rPr>
              <a:t> </a:t>
            </a:r>
            <a:r>
              <a:rPr sz="3200" b="1" spc="-5" dirty="0">
                <a:latin typeface="Arial"/>
                <a:cs typeface="Arial"/>
              </a:rPr>
              <a:t>if</a:t>
            </a:r>
            <a:r>
              <a:rPr sz="3200" b="1" spc="-15" dirty="0">
                <a:latin typeface="Arial"/>
                <a:cs typeface="Arial"/>
              </a:rPr>
              <a:t> </a:t>
            </a:r>
            <a:r>
              <a:rPr sz="3200" b="1" spc="-5" dirty="0">
                <a:latin typeface="Arial"/>
                <a:cs typeface="Arial"/>
              </a:rPr>
              <a:t>it</a:t>
            </a:r>
            <a:endParaRPr sz="3200">
              <a:latin typeface="Arial"/>
              <a:cs typeface="Arial"/>
            </a:endParaRPr>
          </a:p>
          <a:p>
            <a:pPr marL="116205" algn="ctr">
              <a:lnSpc>
                <a:spcPct val="100000"/>
              </a:lnSpc>
            </a:pPr>
            <a:r>
              <a:rPr sz="3200" b="1" spc="-5" dirty="0">
                <a:latin typeface="Arial"/>
                <a:cs typeface="Arial"/>
              </a:rPr>
              <a:t>does</a:t>
            </a:r>
            <a:r>
              <a:rPr sz="3200" b="1" spc="-25" dirty="0">
                <a:latin typeface="Arial"/>
                <a:cs typeface="Arial"/>
              </a:rPr>
              <a:t> </a:t>
            </a:r>
            <a:r>
              <a:rPr sz="3200" b="1" dirty="0">
                <a:latin typeface="Arial"/>
                <a:cs typeface="Arial"/>
              </a:rPr>
              <a:t>not</a:t>
            </a:r>
            <a:r>
              <a:rPr sz="3200" b="1" spc="-25" dirty="0">
                <a:latin typeface="Arial"/>
                <a:cs typeface="Arial"/>
              </a:rPr>
              <a:t> </a:t>
            </a:r>
            <a:r>
              <a:rPr sz="3200" b="1" dirty="0">
                <a:latin typeface="Arial"/>
                <a:cs typeface="Arial"/>
              </a:rPr>
              <a:t>carry</a:t>
            </a:r>
            <a:r>
              <a:rPr sz="3200" b="1" spc="-15" dirty="0">
                <a:latin typeface="Arial"/>
                <a:cs typeface="Arial"/>
              </a:rPr>
              <a:t> </a:t>
            </a:r>
            <a:r>
              <a:rPr sz="3200" b="1" spc="-5" dirty="0">
                <a:latin typeface="Arial"/>
                <a:cs typeface="Arial"/>
              </a:rPr>
              <a:t>data.</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7620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186690"/>
            <a:ext cx="288607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23.21	</a:t>
            </a:r>
            <a:r>
              <a:rPr sz="2000" spc="-5" dirty="0">
                <a:solidFill>
                  <a:srgbClr val="000000"/>
                </a:solidFill>
              </a:rPr>
              <a:t>Half-close</a:t>
            </a:r>
            <a:endParaRPr sz="2000">
              <a:latin typeface="Times New Roman"/>
              <a:cs typeface="Times New Roman"/>
            </a:endParaRPr>
          </a:p>
        </p:txBody>
      </p:sp>
      <p:sp>
        <p:nvSpPr>
          <p:cNvPr id="4" name="object 4"/>
          <p:cNvSpPr/>
          <p:nvPr/>
        </p:nvSpPr>
        <p:spPr>
          <a:xfrm>
            <a:off x="152400" y="64008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53380" y="856203"/>
            <a:ext cx="4568819" cy="530390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41693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23.22	</a:t>
            </a:r>
            <a:r>
              <a:rPr sz="2000" spc="-5" dirty="0">
                <a:solidFill>
                  <a:srgbClr val="000000"/>
                </a:solidFill>
              </a:rPr>
              <a:t>Sliding</a:t>
            </a:r>
            <a:r>
              <a:rPr sz="2000" spc="-50" dirty="0">
                <a:solidFill>
                  <a:srgbClr val="000000"/>
                </a:solidFill>
              </a:rPr>
              <a:t> </a:t>
            </a:r>
            <a:r>
              <a:rPr sz="2000" spc="-5" dirty="0">
                <a:solidFill>
                  <a:srgbClr val="000000"/>
                </a:solidFill>
              </a:rPr>
              <a:t>window</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29919" y="2057400"/>
            <a:ext cx="7066280" cy="257445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133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5334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225039"/>
            <a:ext cx="8077200" cy="3018790"/>
          </a:xfrm>
          <a:custGeom>
            <a:avLst/>
            <a:gdLst/>
            <a:ahLst/>
            <a:cxnLst/>
            <a:rect l="l" t="t" r="r" b="b"/>
            <a:pathLst>
              <a:path w="8077200" h="3018790">
                <a:moveTo>
                  <a:pt x="8077200" y="0"/>
                </a:moveTo>
                <a:lnTo>
                  <a:pt x="0" y="0"/>
                </a:lnTo>
                <a:lnTo>
                  <a:pt x="0" y="3018790"/>
                </a:lnTo>
                <a:lnTo>
                  <a:pt x="4038600" y="3018790"/>
                </a:lnTo>
                <a:lnTo>
                  <a:pt x="8077200" y="301879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25169" y="2259329"/>
            <a:ext cx="7606030" cy="2950210"/>
          </a:xfrm>
          <a:prstGeom prst="rect">
            <a:avLst/>
          </a:prstGeom>
        </p:spPr>
        <p:txBody>
          <a:bodyPr vert="horz" wrap="square" lIns="0" tIns="12700" rIns="0" bIns="0" rtlCol="0">
            <a:spAutoFit/>
          </a:bodyPr>
          <a:lstStyle/>
          <a:p>
            <a:pPr marL="141605" marR="137795" indent="2540" algn="ctr">
              <a:lnSpc>
                <a:spcPct val="100000"/>
              </a:lnSpc>
              <a:spcBef>
                <a:spcPts val="100"/>
              </a:spcBef>
            </a:pPr>
            <a:r>
              <a:rPr sz="3200" b="1" dirty="0">
                <a:latin typeface="Arial"/>
                <a:cs typeface="Arial"/>
              </a:rPr>
              <a:t>A </a:t>
            </a:r>
            <a:r>
              <a:rPr sz="3200" b="1" spc="-5" dirty="0">
                <a:latin typeface="Arial"/>
                <a:cs typeface="Arial"/>
              </a:rPr>
              <a:t>sliding window is </a:t>
            </a:r>
            <a:r>
              <a:rPr sz="3200" b="1" dirty="0">
                <a:latin typeface="Arial"/>
                <a:cs typeface="Arial"/>
              </a:rPr>
              <a:t>used to make </a:t>
            </a:r>
            <a:r>
              <a:rPr sz="3200" b="1" spc="5" dirty="0">
                <a:latin typeface="Arial"/>
                <a:cs typeface="Arial"/>
              </a:rPr>
              <a:t> </a:t>
            </a:r>
            <a:r>
              <a:rPr sz="3200" b="1" spc="-5" dirty="0">
                <a:latin typeface="Arial"/>
                <a:cs typeface="Arial"/>
              </a:rPr>
              <a:t>transmission more </a:t>
            </a:r>
            <a:r>
              <a:rPr sz="3200" b="1" dirty="0">
                <a:latin typeface="Arial"/>
                <a:cs typeface="Arial"/>
              </a:rPr>
              <a:t>efficient as </a:t>
            </a:r>
            <a:r>
              <a:rPr sz="3200" b="1" spc="-5" dirty="0">
                <a:latin typeface="Arial"/>
                <a:cs typeface="Arial"/>
              </a:rPr>
              <a:t>well </a:t>
            </a:r>
            <a:r>
              <a:rPr sz="3200" b="1" dirty="0">
                <a:latin typeface="Arial"/>
                <a:cs typeface="Arial"/>
              </a:rPr>
              <a:t>as </a:t>
            </a:r>
            <a:r>
              <a:rPr sz="3200" b="1" spc="-875" dirty="0">
                <a:latin typeface="Arial"/>
                <a:cs typeface="Arial"/>
              </a:rPr>
              <a:t> </a:t>
            </a:r>
            <a:r>
              <a:rPr sz="3200" b="1" spc="-5" dirty="0">
                <a:latin typeface="Arial"/>
                <a:cs typeface="Arial"/>
              </a:rPr>
              <a:t>to control the </a:t>
            </a:r>
            <a:r>
              <a:rPr sz="3200" b="1" dirty="0">
                <a:latin typeface="Arial"/>
                <a:cs typeface="Arial"/>
              </a:rPr>
              <a:t>flow of data so that </a:t>
            </a:r>
            <a:r>
              <a:rPr sz="3200" b="1" spc="-5" dirty="0">
                <a:latin typeface="Arial"/>
                <a:cs typeface="Arial"/>
              </a:rPr>
              <a:t>the </a:t>
            </a:r>
            <a:r>
              <a:rPr sz="3200" b="1" dirty="0">
                <a:latin typeface="Arial"/>
                <a:cs typeface="Arial"/>
              </a:rPr>
              <a:t> </a:t>
            </a:r>
            <a:r>
              <a:rPr sz="3200" b="1" spc="-5" dirty="0">
                <a:latin typeface="Arial"/>
                <a:cs typeface="Arial"/>
              </a:rPr>
              <a:t>destination does not become </a:t>
            </a:r>
            <a:r>
              <a:rPr sz="3200" b="1" dirty="0">
                <a:latin typeface="Arial"/>
                <a:cs typeface="Arial"/>
              </a:rPr>
              <a:t> </a:t>
            </a:r>
            <a:r>
              <a:rPr sz="3200" b="1" spc="-5" dirty="0">
                <a:latin typeface="Arial"/>
                <a:cs typeface="Arial"/>
              </a:rPr>
              <a:t>overwhelmed</a:t>
            </a:r>
            <a:r>
              <a:rPr sz="3200" b="1" spc="-15" dirty="0">
                <a:latin typeface="Arial"/>
                <a:cs typeface="Arial"/>
              </a:rPr>
              <a:t> </a:t>
            </a:r>
            <a:r>
              <a:rPr sz="3200" b="1" spc="-5" dirty="0">
                <a:latin typeface="Arial"/>
                <a:cs typeface="Arial"/>
              </a:rPr>
              <a:t>with</a:t>
            </a:r>
            <a:r>
              <a:rPr sz="3200" b="1" dirty="0">
                <a:latin typeface="Arial"/>
                <a:cs typeface="Arial"/>
              </a:rPr>
              <a:t> </a:t>
            </a:r>
            <a:r>
              <a:rPr sz="3200" b="1" spc="-5" dirty="0">
                <a:latin typeface="Arial"/>
                <a:cs typeface="Arial"/>
              </a:rPr>
              <a:t>data.</a:t>
            </a:r>
            <a:endParaRPr sz="3200">
              <a:latin typeface="Arial"/>
              <a:cs typeface="Arial"/>
            </a:endParaRPr>
          </a:p>
          <a:p>
            <a:pPr algn="ctr">
              <a:lnSpc>
                <a:spcPts val="3829"/>
              </a:lnSpc>
            </a:pPr>
            <a:r>
              <a:rPr sz="3200" b="1" spc="-5" dirty="0">
                <a:latin typeface="Arial"/>
                <a:cs typeface="Arial"/>
              </a:rPr>
              <a:t>TCP</a:t>
            </a:r>
            <a:r>
              <a:rPr sz="3200" b="1" spc="-60" dirty="0">
                <a:latin typeface="Arial"/>
                <a:cs typeface="Arial"/>
              </a:rPr>
              <a:t> </a:t>
            </a:r>
            <a:r>
              <a:rPr sz="3200" b="1" spc="-5" dirty="0">
                <a:latin typeface="Arial"/>
                <a:cs typeface="Arial"/>
              </a:rPr>
              <a:t>sliding</a:t>
            </a:r>
            <a:r>
              <a:rPr sz="3200" b="1" spc="-10" dirty="0">
                <a:latin typeface="Arial"/>
                <a:cs typeface="Arial"/>
              </a:rPr>
              <a:t> </a:t>
            </a:r>
            <a:r>
              <a:rPr sz="3200" b="1" spc="-5" dirty="0">
                <a:latin typeface="Arial"/>
                <a:cs typeface="Arial"/>
              </a:rPr>
              <a:t>windows</a:t>
            </a:r>
            <a:r>
              <a:rPr sz="3200" b="1" dirty="0">
                <a:latin typeface="Arial"/>
                <a:cs typeface="Arial"/>
              </a:rPr>
              <a:t> </a:t>
            </a:r>
            <a:r>
              <a:rPr sz="3200" b="1" spc="-5" dirty="0">
                <a:latin typeface="Arial"/>
                <a:cs typeface="Arial"/>
              </a:rPr>
              <a:t>are</a:t>
            </a:r>
            <a:r>
              <a:rPr sz="3200" b="1" dirty="0">
                <a:latin typeface="Arial"/>
                <a:cs typeface="Arial"/>
              </a:rPr>
              <a:t> </a:t>
            </a:r>
            <a:r>
              <a:rPr sz="3200" b="1" spc="-5" dirty="0">
                <a:latin typeface="Arial"/>
                <a:cs typeface="Arial"/>
              </a:rPr>
              <a:t>byte-oriented.</a:t>
            </a:r>
            <a:endParaRPr sz="3200">
              <a:latin typeface="Arial"/>
              <a:cs typeface="Arial"/>
            </a:endParaRPr>
          </a:p>
        </p:txBody>
      </p:sp>
      <p:pic>
        <p:nvPicPr>
          <p:cNvPr id="6" name="object 6"/>
          <p:cNvPicPr/>
          <p:nvPr/>
        </p:nvPicPr>
        <p:blipFill>
          <a:blip r:embed="rId2" cstate="print"/>
          <a:stretch>
            <a:fillRect/>
          </a:stretch>
        </p:blipFill>
        <p:spPr>
          <a:xfrm>
            <a:off x="457200" y="1447800"/>
            <a:ext cx="1143000" cy="566420"/>
          </a:xfrm>
          <a:prstGeom prst="rect">
            <a:avLst/>
          </a:prstGeom>
        </p:spPr>
      </p:pic>
      <p:sp>
        <p:nvSpPr>
          <p:cNvPr id="7" name="object 7"/>
          <p:cNvSpPr txBox="1">
            <a:spLocks noGrp="1"/>
          </p:cNvSpPr>
          <p:nvPr>
            <p:ph type="title"/>
          </p:nvPr>
        </p:nvSpPr>
        <p:spPr>
          <a:xfrm>
            <a:off x="669290" y="14820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 y="1177290"/>
            <a:ext cx="8599170" cy="3759200"/>
          </a:xfrm>
          <a:prstGeom prst="rect">
            <a:avLst/>
          </a:prstGeom>
        </p:spPr>
        <p:txBody>
          <a:bodyPr vert="horz" wrap="square" lIns="0" tIns="12700" rIns="0" bIns="0" rtlCol="0">
            <a:spAutoFit/>
          </a:bodyPr>
          <a:lstStyle/>
          <a:p>
            <a:pPr marL="88900" marR="5080" algn="just">
              <a:lnSpc>
                <a:spcPct val="100000"/>
              </a:lnSpc>
              <a:spcBef>
                <a:spcPts val="100"/>
              </a:spcBef>
            </a:pPr>
            <a:r>
              <a:rPr sz="2800" b="1" i="1" spc="-5" dirty="0">
                <a:latin typeface="Times New Roman"/>
                <a:cs typeface="Times New Roman"/>
              </a:rPr>
              <a:t>What</a:t>
            </a:r>
            <a:r>
              <a:rPr sz="2800" b="1" i="1" spc="204" dirty="0">
                <a:latin typeface="Times New Roman"/>
                <a:cs typeface="Times New Roman"/>
              </a:rPr>
              <a:t> </a:t>
            </a:r>
            <a:r>
              <a:rPr sz="2800" b="1" i="1" dirty="0">
                <a:latin typeface="Times New Roman"/>
                <a:cs typeface="Times New Roman"/>
              </a:rPr>
              <a:t>is</a:t>
            </a:r>
            <a:r>
              <a:rPr sz="2800" b="1" i="1" spc="204" dirty="0">
                <a:latin typeface="Times New Roman"/>
                <a:cs typeface="Times New Roman"/>
              </a:rPr>
              <a:t> </a:t>
            </a:r>
            <a:r>
              <a:rPr sz="2800" b="1" i="1" spc="-5" dirty="0">
                <a:latin typeface="Times New Roman"/>
                <a:cs typeface="Times New Roman"/>
              </a:rPr>
              <a:t>the</a:t>
            </a:r>
            <a:r>
              <a:rPr sz="2800" b="1" i="1" spc="204" dirty="0">
                <a:latin typeface="Times New Roman"/>
                <a:cs typeface="Times New Roman"/>
              </a:rPr>
              <a:t> </a:t>
            </a:r>
            <a:r>
              <a:rPr sz="2800" b="1" i="1" spc="-5" dirty="0">
                <a:latin typeface="Times New Roman"/>
                <a:cs typeface="Times New Roman"/>
              </a:rPr>
              <a:t>value</a:t>
            </a:r>
            <a:r>
              <a:rPr sz="2800" b="1" i="1" spc="204" dirty="0">
                <a:latin typeface="Times New Roman"/>
                <a:cs typeface="Times New Roman"/>
              </a:rPr>
              <a:t> </a:t>
            </a:r>
            <a:r>
              <a:rPr sz="2800" b="1" i="1" dirty="0">
                <a:latin typeface="Times New Roman"/>
                <a:cs typeface="Times New Roman"/>
              </a:rPr>
              <a:t>of</a:t>
            </a:r>
            <a:r>
              <a:rPr sz="2800" b="1" i="1" spc="210" dirty="0">
                <a:latin typeface="Times New Roman"/>
                <a:cs typeface="Times New Roman"/>
              </a:rPr>
              <a:t> </a:t>
            </a:r>
            <a:r>
              <a:rPr sz="2800" b="1" i="1" spc="-5" dirty="0">
                <a:latin typeface="Times New Roman"/>
                <a:cs typeface="Times New Roman"/>
              </a:rPr>
              <a:t>the</a:t>
            </a:r>
            <a:r>
              <a:rPr sz="2800" b="1" i="1" spc="195" dirty="0">
                <a:latin typeface="Times New Roman"/>
                <a:cs typeface="Times New Roman"/>
              </a:rPr>
              <a:t> </a:t>
            </a:r>
            <a:r>
              <a:rPr sz="2800" b="1" i="1" spc="-10" dirty="0">
                <a:latin typeface="Times New Roman"/>
                <a:cs typeface="Times New Roman"/>
              </a:rPr>
              <a:t>receiver</a:t>
            </a:r>
            <a:r>
              <a:rPr sz="2800" b="1" i="1" spc="200" dirty="0">
                <a:latin typeface="Times New Roman"/>
                <a:cs typeface="Times New Roman"/>
              </a:rPr>
              <a:t> </a:t>
            </a:r>
            <a:r>
              <a:rPr sz="2800" b="1" i="1" spc="-5" dirty="0">
                <a:latin typeface="Times New Roman"/>
                <a:cs typeface="Times New Roman"/>
              </a:rPr>
              <a:t>window</a:t>
            </a:r>
            <a:r>
              <a:rPr sz="2800" b="1" i="1" spc="195" dirty="0">
                <a:latin typeface="Times New Roman"/>
                <a:cs typeface="Times New Roman"/>
              </a:rPr>
              <a:t> </a:t>
            </a:r>
            <a:r>
              <a:rPr sz="2800" b="1" i="1" spc="-5" dirty="0">
                <a:latin typeface="Times New Roman"/>
                <a:cs typeface="Times New Roman"/>
              </a:rPr>
              <a:t>(rwnd)</a:t>
            </a:r>
            <a:r>
              <a:rPr sz="2800" b="1" i="1" spc="210" dirty="0">
                <a:latin typeface="Times New Roman"/>
                <a:cs typeface="Times New Roman"/>
              </a:rPr>
              <a:t> </a:t>
            </a:r>
            <a:r>
              <a:rPr sz="2800" b="1" i="1" dirty="0">
                <a:latin typeface="Times New Roman"/>
                <a:cs typeface="Times New Roman"/>
              </a:rPr>
              <a:t>for</a:t>
            </a:r>
            <a:r>
              <a:rPr sz="2800" b="1" i="1" spc="204" dirty="0">
                <a:latin typeface="Times New Roman"/>
                <a:cs typeface="Times New Roman"/>
              </a:rPr>
              <a:t> </a:t>
            </a:r>
            <a:r>
              <a:rPr sz="2800" b="1" i="1" spc="-5" dirty="0">
                <a:latin typeface="Times New Roman"/>
                <a:cs typeface="Times New Roman"/>
              </a:rPr>
              <a:t>host </a:t>
            </a:r>
            <a:r>
              <a:rPr sz="2800" b="1" i="1" spc="-690" dirty="0">
                <a:latin typeface="Times New Roman"/>
                <a:cs typeface="Times New Roman"/>
              </a:rPr>
              <a:t> </a:t>
            </a:r>
            <a:r>
              <a:rPr sz="2800" b="1" i="1" dirty="0">
                <a:latin typeface="Times New Roman"/>
                <a:cs typeface="Times New Roman"/>
              </a:rPr>
              <a:t>A if </a:t>
            </a:r>
            <a:r>
              <a:rPr sz="2800" b="1" i="1" spc="-5" dirty="0">
                <a:latin typeface="Times New Roman"/>
                <a:cs typeface="Times New Roman"/>
              </a:rPr>
              <a:t>the </a:t>
            </a:r>
            <a:r>
              <a:rPr sz="2800" b="1" i="1" spc="-25" dirty="0">
                <a:latin typeface="Times New Roman"/>
                <a:cs typeface="Times New Roman"/>
              </a:rPr>
              <a:t>receiver, </a:t>
            </a:r>
            <a:r>
              <a:rPr sz="2800" b="1" i="1" dirty="0">
                <a:latin typeface="Times New Roman"/>
                <a:cs typeface="Times New Roman"/>
              </a:rPr>
              <a:t>host </a:t>
            </a:r>
            <a:r>
              <a:rPr sz="2800" b="1" i="1" spc="-5" dirty="0">
                <a:latin typeface="Times New Roman"/>
                <a:cs typeface="Times New Roman"/>
              </a:rPr>
              <a:t>B, has </a:t>
            </a:r>
            <a:r>
              <a:rPr sz="2800" b="1" i="1" dirty="0">
                <a:latin typeface="Times New Roman"/>
                <a:cs typeface="Times New Roman"/>
              </a:rPr>
              <a:t>a </a:t>
            </a:r>
            <a:r>
              <a:rPr sz="2800" b="1" i="1" spc="-15" dirty="0">
                <a:latin typeface="Times New Roman"/>
                <a:cs typeface="Times New Roman"/>
              </a:rPr>
              <a:t>buffer </a:t>
            </a:r>
            <a:r>
              <a:rPr sz="2800" b="1" i="1" dirty="0">
                <a:latin typeface="Times New Roman"/>
                <a:cs typeface="Times New Roman"/>
              </a:rPr>
              <a:t>size of 5000 </a:t>
            </a:r>
            <a:r>
              <a:rPr sz="2800" b="1" i="1" spc="-5" dirty="0">
                <a:latin typeface="Times New Roman"/>
                <a:cs typeface="Times New Roman"/>
              </a:rPr>
              <a:t>bytes </a:t>
            </a:r>
            <a:r>
              <a:rPr sz="2800" b="1" i="1" dirty="0">
                <a:latin typeface="Times New Roman"/>
                <a:cs typeface="Times New Roman"/>
              </a:rPr>
              <a:t> and</a:t>
            </a:r>
            <a:r>
              <a:rPr sz="2800" b="1" i="1" spc="-10" dirty="0">
                <a:latin typeface="Times New Roman"/>
                <a:cs typeface="Times New Roman"/>
              </a:rPr>
              <a:t> </a:t>
            </a:r>
            <a:r>
              <a:rPr sz="2800" b="1" i="1" dirty="0">
                <a:latin typeface="Times New Roman"/>
                <a:cs typeface="Times New Roman"/>
              </a:rPr>
              <a:t>1000</a:t>
            </a:r>
            <a:r>
              <a:rPr sz="2800" b="1" i="1" spc="-5" dirty="0">
                <a:latin typeface="Times New Roman"/>
                <a:cs typeface="Times New Roman"/>
              </a:rPr>
              <a:t> bytes</a:t>
            </a:r>
            <a:r>
              <a:rPr sz="2800" b="1" i="1" spc="-10" dirty="0">
                <a:latin typeface="Times New Roman"/>
                <a:cs typeface="Times New Roman"/>
              </a:rPr>
              <a:t> </a:t>
            </a:r>
            <a:r>
              <a:rPr sz="2800" b="1" i="1" dirty="0">
                <a:latin typeface="Times New Roman"/>
                <a:cs typeface="Times New Roman"/>
              </a:rPr>
              <a:t>of</a:t>
            </a:r>
            <a:r>
              <a:rPr sz="2800" b="1" i="1" spc="5" dirty="0">
                <a:latin typeface="Times New Roman"/>
                <a:cs typeface="Times New Roman"/>
              </a:rPr>
              <a:t> </a:t>
            </a:r>
            <a:r>
              <a:rPr sz="2800" b="1" i="1" spc="-10" dirty="0">
                <a:latin typeface="Times New Roman"/>
                <a:cs typeface="Times New Roman"/>
              </a:rPr>
              <a:t>received</a:t>
            </a:r>
            <a:r>
              <a:rPr sz="2800" b="1" i="1" spc="-5" dirty="0">
                <a:latin typeface="Times New Roman"/>
                <a:cs typeface="Times New Roman"/>
              </a:rPr>
              <a:t> </a:t>
            </a:r>
            <a:r>
              <a:rPr sz="2800" b="1" i="1" dirty="0">
                <a:latin typeface="Times New Roman"/>
                <a:cs typeface="Times New Roman"/>
              </a:rPr>
              <a:t>and</a:t>
            </a:r>
            <a:r>
              <a:rPr sz="2800" b="1" i="1" spc="-10" dirty="0">
                <a:latin typeface="Times New Roman"/>
                <a:cs typeface="Times New Roman"/>
              </a:rPr>
              <a:t> </a:t>
            </a:r>
            <a:r>
              <a:rPr sz="2800" b="1" i="1" spc="-5" dirty="0">
                <a:latin typeface="Times New Roman"/>
                <a:cs typeface="Times New Roman"/>
              </a:rPr>
              <a:t>unprocessed </a:t>
            </a:r>
            <a:r>
              <a:rPr sz="2800" b="1" i="1" dirty="0">
                <a:latin typeface="Times New Roman"/>
                <a:cs typeface="Times New Roman"/>
              </a:rPr>
              <a:t>data?</a:t>
            </a:r>
            <a:endParaRPr sz="2800">
              <a:latin typeface="Times New Roman"/>
              <a:cs typeface="Times New Roman"/>
            </a:endParaRPr>
          </a:p>
          <a:p>
            <a:pPr marL="12700">
              <a:lnSpc>
                <a:spcPct val="100000"/>
              </a:lnSpc>
              <a:spcBef>
                <a:spcPts val="2520"/>
              </a:spcBef>
            </a:pPr>
            <a:r>
              <a:rPr sz="2800" b="1" i="1" spc="-5" dirty="0">
                <a:solidFill>
                  <a:srgbClr val="FF0000"/>
                </a:solidFill>
                <a:latin typeface="Times New Roman"/>
                <a:cs typeface="Times New Roman"/>
              </a:rPr>
              <a:t>Solution</a:t>
            </a:r>
            <a:endParaRPr sz="2800">
              <a:latin typeface="Times New Roman"/>
              <a:cs typeface="Times New Roman"/>
            </a:endParaRPr>
          </a:p>
          <a:p>
            <a:pPr marL="12700" marR="78105" algn="just">
              <a:lnSpc>
                <a:spcPct val="100000"/>
              </a:lnSpc>
            </a:pPr>
            <a:r>
              <a:rPr sz="2800" b="1" i="1" spc="-10" dirty="0">
                <a:latin typeface="Times New Roman"/>
                <a:cs typeface="Times New Roman"/>
              </a:rPr>
              <a:t>The </a:t>
            </a:r>
            <a:r>
              <a:rPr sz="2800" b="1" i="1" spc="-5" dirty="0">
                <a:latin typeface="Times New Roman"/>
                <a:cs typeface="Times New Roman"/>
              </a:rPr>
              <a:t>value </a:t>
            </a:r>
            <a:r>
              <a:rPr sz="2800" b="1" i="1" dirty="0">
                <a:latin typeface="Times New Roman"/>
                <a:cs typeface="Times New Roman"/>
              </a:rPr>
              <a:t>of </a:t>
            </a:r>
            <a:r>
              <a:rPr sz="2800" b="1" i="1" spc="-5" dirty="0">
                <a:latin typeface="Times New Roman"/>
                <a:cs typeface="Times New Roman"/>
              </a:rPr>
              <a:t>rwnd </a:t>
            </a:r>
            <a:r>
              <a:rPr sz="2800" b="1" i="1" dirty="0">
                <a:latin typeface="Times New Roman"/>
                <a:cs typeface="Times New Roman"/>
              </a:rPr>
              <a:t>= 5000 − 1000 = 4000. </a:t>
            </a:r>
            <a:r>
              <a:rPr sz="2800" b="1" i="1" spc="-5" dirty="0">
                <a:latin typeface="Times New Roman"/>
                <a:cs typeface="Times New Roman"/>
              </a:rPr>
              <a:t>Host </a:t>
            </a:r>
            <a:r>
              <a:rPr sz="2800" b="1" i="1" dirty="0">
                <a:latin typeface="Times New Roman"/>
                <a:cs typeface="Times New Roman"/>
              </a:rPr>
              <a:t>B </a:t>
            </a:r>
            <a:r>
              <a:rPr sz="2800" b="1" i="1" spc="-5" dirty="0">
                <a:latin typeface="Times New Roman"/>
                <a:cs typeface="Times New Roman"/>
              </a:rPr>
              <a:t>can </a:t>
            </a:r>
            <a:r>
              <a:rPr sz="2800" b="1" i="1" dirty="0">
                <a:latin typeface="Times New Roman"/>
                <a:cs typeface="Times New Roman"/>
              </a:rPr>
              <a:t> </a:t>
            </a:r>
            <a:r>
              <a:rPr sz="2800" b="1" i="1" spc="-5" dirty="0">
                <a:latin typeface="Times New Roman"/>
                <a:cs typeface="Times New Roman"/>
              </a:rPr>
              <a:t>receive</a:t>
            </a:r>
            <a:r>
              <a:rPr sz="2800" b="1" i="1" dirty="0">
                <a:latin typeface="Times New Roman"/>
                <a:cs typeface="Times New Roman"/>
              </a:rPr>
              <a:t> only</a:t>
            </a:r>
            <a:r>
              <a:rPr sz="2800" b="1" i="1" spc="5" dirty="0">
                <a:latin typeface="Times New Roman"/>
                <a:cs typeface="Times New Roman"/>
              </a:rPr>
              <a:t> </a:t>
            </a:r>
            <a:r>
              <a:rPr sz="2800" b="1" i="1" dirty="0">
                <a:latin typeface="Times New Roman"/>
                <a:cs typeface="Times New Roman"/>
              </a:rPr>
              <a:t>4000</a:t>
            </a:r>
            <a:r>
              <a:rPr sz="2800" b="1" i="1" spc="5" dirty="0">
                <a:latin typeface="Times New Roman"/>
                <a:cs typeface="Times New Roman"/>
              </a:rPr>
              <a:t> </a:t>
            </a:r>
            <a:r>
              <a:rPr sz="2800" b="1" i="1" spc="-5" dirty="0">
                <a:latin typeface="Times New Roman"/>
                <a:cs typeface="Times New Roman"/>
              </a:rPr>
              <a:t>bytes</a:t>
            </a:r>
            <a:r>
              <a:rPr sz="2800" b="1" i="1" dirty="0">
                <a:latin typeface="Times New Roman"/>
                <a:cs typeface="Times New Roman"/>
              </a:rPr>
              <a:t> of</a:t>
            </a:r>
            <a:r>
              <a:rPr sz="2800" b="1" i="1" spc="5" dirty="0">
                <a:latin typeface="Times New Roman"/>
                <a:cs typeface="Times New Roman"/>
              </a:rPr>
              <a:t> </a:t>
            </a:r>
            <a:r>
              <a:rPr sz="2800" b="1" i="1" dirty="0">
                <a:latin typeface="Times New Roman"/>
                <a:cs typeface="Times New Roman"/>
              </a:rPr>
              <a:t>data</a:t>
            </a:r>
            <a:r>
              <a:rPr sz="2800" b="1" i="1" spc="5" dirty="0">
                <a:latin typeface="Times New Roman"/>
                <a:cs typeface="Times New Roman"/>
              </a:rPr>
              <a:t> </a:t>
            </a:r>
            <a:r>
              <a:rPr sz="2800" b="1" i="1" dirty="0">
                <a:latin typeface="Times New Roman"/>
                <a:cs typeface="Times New Roman"/>
              </a:rPr>
              <a:t>before</a:t>
            </a:r>
            <a:r>
              <a:rPr sz="2800" b="1" i="1" spc="5" dirty="0">
                <a:latin typeface="Times New Roman"/>
                <a:cs typeface="Times New Roman"/>
              </a:rPr>
              <a:t> </a:t>
            </a:r>
            <a:r>
              <a:rPr sz="2800" b="1" i="1" spc="-5" dirty="0">
                <a:latin typeface="Times New Roman"/>
                <a:cs typeface="Times New Roman"/>
              </a:rPr>
              <a:t>overflowing</a:t>
            </a:r>
            <a:r>
              <a:rPr sz="2800" b="1" i="1" dirty="0">
                <a:latin typeface="Times New Roman"/>
                <a:cs typeface="Times New Roman"/>
              </a:rPr>
              <a:t> its </a:t>
            </a:r>
            <a:r>
              <a:rPr sz="2800" b="1" i="1" spc="-685" dirty="0">
                <a:latin typeface="Times New Roman"/>
                <a:cs typeface="Times New Roman"/>
              </a:rPr>
              <a:t> </a:t>
            </a:r>
            <a:r>
              <a:rPr sz="2800" b="1" i="1" spc="-35" dirty="0">
                <a:latin typeface="Times New Roman"/>
                <a:cs typeface="Times New Roman"/>
              </a:rPr>
              <a:t>buffer. </a:t>
            </a:r>
            <a:r>
              <a:rPr sz="2800" b="1" i="1" dirty="0">
                <a:latin typeface="Times New Roman"/>
                <a:cs typeface="Times New Roman"/>
              </a:rPr>
              <a:t>Host B </a:t>
            </a:r>
            <a:r>
              <a:rPr sz="2800" b="1" i="1" spc="-5" dirty="0">
                <a:latin typeface="Times New Roman"/>
                <a:cs typeface="Times New Roman"/>
              </a:rPr>
              <a:t>advertises this value </a:t>
            </a:r>
            <a:r>
              <a:rPr sz="2800" b="1" i="1" dirty="0">
                <a:latin typeface="Times New Roman"/>
                <a:cs typeface="Times New Roman"/>
              </a:rPr>
              <a:t>in its </a:t>
            </a:r>
            <a:r>
              <a:rPr sz="2800" b="1" i="1" spc="-5" dirty="0">
                <a:latin typeface="Times New Roman"/>
                <a:cs typeface="Times New Roman"/>
              </a:rPr>
              <a:t>next segment </a:t>
            </a:r>
            <a:r>
              <a:rPr sz="2800" b="1" i="1" dirty="0">
                <a:latin typeface="Times New Roman"/>
                <a:cs typeface="Times New Roman"/>
              </a:rPr>
              <a:t>to </a:t>
            </a:r>
            <a:r>
              <a:rPr sz="2800" b="1" i="1" spc="5" dirty="0">
                <a:latin typeface="Times New Roman"/>
                <a:cs typeface="Times New Roman"/>
              </a:rPr>
              <a:t> </a:t>
            </a:r>
            <a:r>
              <a:rPr sz="2800" b="1" i="1" spc="-5" dirty="0">
                <a:latin typeface="Times New Roman"/>
                <a:cs typeface="Times New Roman"/>
              </a:rPr>
              <a:t>A.</a:t>
            </a:r>
            <a:endParaRPr sz="28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45</a:t>
            </a:fld>
            <a:endParaRPr dirty="0"/>
          </a:p>
        </p:txBody>
      </p:sp>
      <p:sp>
        <p:nvSpPr>
          <p:cNvPr id="3" name="object 3"/>
          <p:cNvSpPr txBox="1">
            <a:spLocks noGrp="1"/>
          </p:cNvSpPr>
          <p:nvPr>
            <p:ph type="title"/>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dirty="0"/>
              <a:t>Example</a:t>
            </a:r>
            <a:r>
              <a:rPr sz="3200" spc="-65" dirty="0"/>
              <a:t> </a:t>
            </a:r>
            <a:r>
              <a:rPr sz="3200" dirty="0"/>
              <a:t>23.4</a:t>
            </a:r>
            <a:endParaRPr sz="3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 y="1177290"/>
            <a:ext cx="8597265" cy="3210560"/>
          </a:xfrm>
          <a:prstGeom prst="rect">
            <a:avLst/>
          </a:prstGeom>
        </p:spPr>
        <p:txBody>
          <a:bodyPr vert="horz" wrap="square" lIns="0" tIns="12700" rIns="0" bIns="0" rtlCol="0">
            <a:spAutoFit/>
          </a:bodyPr>
          <a:lstStyle/>
          <a:p>
            <a:pPr marL="88900" marR="5080">
              <a:lnSpc>
                <a:spcPct val="100000"/>
              </a:lnSpc>
              <a:spcBef>
                <a:spcPts val="100"/>
              </a:spcBef>
            </a:pPr>
            <a:r>
              <a:rPr sz="2800" b="1" i="1" spc="-5" dirty="0">
                <a:latin typeface="Times New Roman"/>
                <a:cs typeface="Times New Roman"/>
              </a:rPr>
              <a:t>What</a:t>
            </a:r>
            <a:r>
              <a:rPr sz="2800" b="1" i="1" spc="260" dirty="0">
                <a:latin typeface="Times New Roman"/>
                <a:cs typeface="Times New Roman"/>
              </a:rPr>
              <a:t> </a:t>
            </a:r>
            <a:r>
              <a:rPr sz="2800" b="1" i="1" dirty="0">
                <a:latin typeface="Times New Roman"/>
                <a:cs typeface="Times New Roman"/>
              </a:rPr>
              <a:t>is</a:t>
            </a:r>
            <a:r>
              <a:rPr sz="2800" b="1" i="1" spc="265" dirty="0">
                <a:latin typeface="Times New Roman"/>
                <a:cs typeface="Times New Roman"/>
              </a:rPr>
              <a:t> </a:t>
            </a:r>
            <a:r>
              <a:rPr sz="2800" b="1" i="1" spc="-5" dirty="0">
                <a:latin typeface="Times New Roman"/>
                <a:cs typeface="Times New Roman"/>
              </a:rPr>
              <a:t>the</a:t>
            </a:r>
            <a:r>
              <a:rPr sz="2800" b="1" i="1" spc="265" dirty="0">
                <a:latin typeface="Times New Roman"/>
                <a:cs typeface="Times New Roman"/>
              </a:rPr>
              <a:t> </a:t>
            </a:r>
            <a:r>
              <a:rPr sz="2800" b="1" i="1" spc="-5" dirty="0">
                <a:latin typeface="Times New Roman"/>
                <a:cs typeface="Times New Roman"/>
              </a:rPr>
              <a:t>size</a:t>
            </a:r>
            <a:r>
              <a:rPr sz="2800" b="1" i="1" spc="260" dirty="0">
                <a:latin typeface="Times New Roman"/>
                <a:cs typeface="Times New Roman"/>
              </a:rPr>
              <a:t> </a:t>
            </a:r>
            <a:r>
              <a:rPr sz="2800" b="1" i="1" dirty="0">
                <a:latin typeface="Times New Roman"/>
                <a:cs typeface="Times New Roman"/>
              </a:rPr>
              <a:t>of</a:t>
            </a:r>
            <a:r>
              <a:rPr sz="2800" b="1" i="1" spc="270" dirty="0">
                <a:latin typeface="Times New Roman"/>
                <a:cs typeface="Times New Roman"/>
              </a:rPr>
              <a:t> </a:t>
            </a:r>
            <a:r>
              <a:rPr sz="2800" b="1" i="1" spc="-5" dirty="0">
                <a:latin typeface="Times New Roman"/>
                <a:cs typeface="Times New Roman"/>
              </a:rPr>
              <a:t>the</a:t>
            </a:r>
            <a:r>
              <a:rPr sz="2800" b="1" i="1" spc="265" dirty="0">
                <a:latin typeface="Times New Roman"/>
                <a:cs typeface="Times New Roman"/>
              </a:rPr>
              <a:t> </a:t>
            </a:r>
            <a:r>
              <a:rPr sz="2800" b="1" i="1" spc="-5" dirty="0">
                <a:latin typeface="Times New Roman"/>
                <a:cs typeface="Times New Roman"/>
              </a:rPr>
              <a:t>window</a:t>
            </a:r>
            <a:r>
              <a:rPr sz="2800" b="1" i="1" spc="265" dirty="0">
                <a:latin typeface="Times New Roman"/>
                <a:cs typeface="Times New Roman"/>
              </a:rPr>
              <a:t> </a:t>
            </a:r>
            <a:r>
              <a:rPr sz="2800" b="1" i="1" spc="-5" dirty="0">
                <a:latin typeface="Times New Roman"/>
                <a:cs typeface="Times New Roman"/>
              </a:rPr>
              <a:t>for</a:t>
            </a:r>
            <a:r>
              <a:rPr sz="2800" b="1" i="1" spc="270" dirty="0">
                <a:latin typeface="Times New Roman"/>
                <a:cs typeface="Times New Roman"/>
              </a:rPr>
              <a:t> </a:t>
            </a:r>
            <a:r>
              <a:rPr sz="2800" b="1" i="1" spc="-5" dirty="0">
                <a:latin typeface="Times New Roman"/>
                <a:cs typeface="Times New Roman"/>
              </a:rPr>
              <a:t>host</a:t>
            </a:r>
            <a:r>
              <a:rPr sz="2800" b="1" i="1" spc="170" dirty="0">
                <a:latin typeface="Times New Roman"/>
                <a:cs typeface="Times New Roman"/>
              </a:rPr>
              <a:t> </a:t>
            </a:r>
            <a:r>
              <a:rPr sz="2800" b="1" i="1" dirty="0">
                <a:latin typeface="Times New Roman"/>
                <a:cs typeface="Times New Roman"/>
              </a:rPr>
              <a:t>A</a:t>
            </a:r>
            <a:r>
              <a:rPr sz="2800" b="1" i="1" spc="90" dirty="0">
                <a:latin typeface="Times New Roman"/>
                <a:cs typeface="Times New Roman"/>
              </a:rPr>
              <a:t> </a:t>
            </a:r>
            <a:r>
              <a:rPr sz="2800" b="1" i="1" dirty="0">
                <a:latin typeface="Times New Roman"/>
                <a:cs typeface="Times New Roman"/>
              </a:rPr>
              <a:t>if</a:t>
            </a:r>
            <a:r>
              <a:rPr sz="2800" b="1" i="1" spc="270" dirty="0">
                <a:latin typeface="Times New Roman"/>
                <a:cs typeface="Times New Roman"/>
              </a:rPr>
              <a:t> </a:t>
            </a:r>
            <a:r>
              <a:rPr sz="2800" b="1" i="1" spc="-5" dirty="0">
                <a:latin typeface="Times New Roman"/>
                <a:cs typeface="Times New Roman"/>
              </a:rPr>
              <a:t>the</a:t>
            </a:r>
            <a:r>
              <a:rPr sz="2800" b="1" i="1" spc="250" dirty="0">
                <a:latin typeface="Times New Roman"/>
                <a:cs typeface="Times New Roman"/>
              </a:rPr>
              <a:t> </a:t>
            </a:r>
            <a:r>
              <a:rPr sz="2800" b="1" i="1" spc="-5" dirty="0">
                <a:latin typeface="Times New Roman"/>
                <a:cs typeface="Times New Roman"/>
              </a:rPr>
              <a:t>value</a:t>
            </a:r>
            <a:r>
              <a:rPr sz="2800" b="1" i="1" spc="265" dirty="0">
                <a:latin typeface="Times New Roman"/>
                <a:cs typeface="Times New Roman"/>
              </a:rPr>
              <a:t> </a:t>
            </a:r>
            <a:r>
              <a:rPr sz="2800" b="1" i="1" dirty="0">
                <a:latin typeface="Times New Roman"/>
                <a:cs typeface="Times New Roman"/>
              </a:rPr>
              <a:t>of </a:t>
            </a:r>
            <a:r>
              <a:rPr sz="2800" b="1" i="1" spc="-685" dirty="0">
                <a:latin typeface="Times New Roman"/>
                <a:cs typeface="Times New Roman"/>
              </a:rPr>
              <a:t> </a:t>
            </a:r>
            <a:r>
              <a:rPr sz="2800" b="1" i="1" spc="-5" dirty="0">
                <a:latin typeface="Times New Roman"/>
                <a:cs typeface="Times New Roman"/>
              </a:rPr>
              <a:t>rwnd</a:t>
            </a:r>
            <a:r>
              <a:rPr sz="2800" b="1" i="1" spc="-10" dirty="0">
                <a:latin typeface="Times New Roman"/>
                <a:cs typeface="Times New Roman"/>
              </a:rPr>
              <a:t> </a:t>
            </a:r>
            <a:r>
              <a:rPr sz="2800" b="1" i="1" dirty="0">
                <a:latin typeface="Times New Roman"/>
                <a:cs typeface="Times New Roman"/>
              </a:rPr>
              <a:t>is</a:t>
            </a:r>
            <a:r>
              <a:rPr sz="2800" b="1" i="1" spc="-5" dirty="0">
                <a:latin typeface="Times New Roman"/>
                <a:cs typeface="Times New Roman"/>
              </a:rPr>
              <a:t> </a:t>
            </a:r>
            <a:r>
              <a:rPr sz="2800" b="1" i="1" dirty="0">
                <a:latin typeface="Times New Roman"/>
                <a:cs typeface="Times New Roman"/>
              </a:rPr>
              <a:t>3000</a:t>
            </a:r>
            <a:r>
              <a:rPr sz="2800" b="1" i="1" spc="-10" dirty="0">
                <a:latin typeface="Times New Roman"/>
                <a:cs typeface="Times New Roman"/>
              </a:rPr>
              <a:t> </a:t>
            </a:r>
            <a:r>
              <a:rPr sz="2800" b="1" i="1" spc="-5" dirty="0">
                <a:latin typeface="Times New Roman"/>
                <a:cs typeface="Times New Roman"/>
              </a:rPr>
              <a:t>bytes </a:t>
            </a:r>
            <a:r>
              <a:rPr sz="2800" b="1" i="1" dirty="0">
                <a:latin typeface="Times New Roman"/>
                <a:cs typeface="Times New Roman"/>
              </a:rPr>
              <a:t>and </a:t>
            </a:r>
            <a:r>
              <a:rPr sz="2800" b="1" i="1" spc="-5" dirty="0">
                <a:latin typeface="Times New Roman"/>
                <a:cs typeface="Times New Roman"/>
              </a:rPr>
              <a:t>the</a:t>
            </a:r>
            <a:r>
              <a:rPr sz="2800" b="1" i="1" spc="-20" dirty="0">
                <a:latin typeface="Times New Roman"/>
                <a:cs typeface="Times New Roman"/>
              </a:rPr>
              <a:t> </a:t>
            </a:r>
            <a:r>
              <a:rPr sz="2800" b="1" i="1" spc="-5" dirty="0">
                <a:latin typeface="Times New Roman"/>
                <a:cs typeface="Times New Roman"/>
              </a:rPr>
              <a:t>value</a:t>
            </a:r>
            <a:r>
              <a:rPr sz="2800" b="1" i="1" spc="-15" dirty="0">
                <a:latin typeface="Times New Roman"/>
                <a:cs typeface="Times New Roman"/>
              </a:rPr>
              <a:t> </a:t>
            </a:r>
            <a:r>
              <a:rPr sz="2800" b="1" i="1" dirty="0">
                <a:latin typeface="Times New Roman"/>
                <a:cs typeface="Times New Roman"/>
              </a:rPr>
              <a:t>of</a:t>
            </a:r>
            <a:r>
              <a:rPr sz="2800" b="1" i="1" spc="-10" dirty="0">
                <a:latin typeface="Times New Roman"/>
                <a:cs typeface="Times New Roman"/>
              </a:rPr>
              <a:t> cwnd</a:t>
            </a:r>
            <a:r>
              <a:rPr sz="2800" b="1" i="1" spc="5" dirty="0">
                <a:latin typeface="Times New Roman"/>
                <a:cs typeface="Times New Roman"/>
              </a:rPr>
              <a:t> </a:t>
            </a:r>
            <a:r>
              <a:rPr sz="2800" b="1" i="1" spc="-5" dirty="0">
                <a:latin typeface="Times New Roman"/>
                <a:cs typeface="Times New Roman"/>
              </a:rPr>
              <a:t>is </a:t>
            </a:r>
            <a:r>
              <a:rPr sz="2800" b="1" i="1" dirty="0">
                <a:latin typeface="Times New Roman"/>
                <a:cs typeface="Times New Roman"/>
              </a:rPr>
              <a:t>3500</a:t>
            </a:r>
            <a:r>
              <a:rPr sz="2800" b="1" i="1" spc="-5" dirty="0">
                <a:latin typeface="Times New Roman"/>
                <a:cs typeface="Times New Roman"/>
              </a:rPr>
              <a:t> bytes?</a:t>
            </a:r>
            <a:endParaRPr sz="2800">
              <a:latin typeface="Times New Roman"/>
              <a:cs typeface="Times New Roman"/>
            </a:endParaRPr>
          </a:p>
          <a:p>
            <a:pPr>
              <a:lnSpc>
                <a:spcPct val="100000"/>
              </a:lnSpc>
            </a:pPr>
            <a:endParaRPr sz="3100">
              <a:latin typeface="Times New Roman"/>
              <a:cs typeface="Times New Roman"/>
            </a:endParaRPr>
          </a:p>
          <a:p>
            <a:pPr>
              <a:lnSpc>
                <a:spcPct val="100000"/>
              </a:lnSpc>
            </a:pPr>
            <a:endParaRPr sz="4100">
              <a:latin typeface="Times New Roman"/>
              <a:cs typeface="Times New Roman"/>
            </a:endParaRPr>
          </a:p>
          <a:p>
            <a:pPr marL="12700">
              <a:lnSpc>
                <a:spcPct val="100000"/>
              </a:lnSpc>
            </a:pPr>
            <a:r>
              <a:rPr sz="2800" b="1" i="1" spc="-5" dirty="0">
                <a:solidFill>
                  <a:srgbClr val="FF0000"/>
                </a:solidFill>
                <a:latin typeface="Times New Roman"/>
                <a:cs typeface="Times New Roman"/>
              </a:rPr>
              <a:t>Solution</a:t>
            </a:r>
            <a:endParaRPr sz="2800">
              <a:latin typeface="Times New Roman"/>
              <a:cs typeface="Times New Roman"/>
            </a:endParaRPr>
          </a:p>
          <a:p>
            <a:pPr marL="12700" marR="77470">
              <a:lnSpc>
                <a:spcPct val="100000"/>
              </a:lnSpc>
            </a:pPr>
            <a:r>
              <a:rPr sz="2800" b="1" i="1" spc="-10" dirty="0">
                <a:latin typeface="Times New Roman"/>
                <a:cs typeface="Times New Roman"/>
              </a:rPr>
              <a:t>The</a:t>
            </a:r>
            <a:r>
              <a:rPr sz="2800" b="1" i="1" spc="210" dirty="0">
                <a:latin typeface="Times New Roman"/>
                <a:cs typeface="Times New Roman"/>
              </a:rPr>
              <a:t> </a:t>
            </a:r>
            <a:r>
              <a:rPr sz="2800" b="1" i="1" spc="-5" dirty="0">
                <a:latin typeface="Times New Roman"/>
                <a:cs typeface="Times New Roman"/>
              </a:rPr>
              <a:t>size</a:t>
            </a:r>
            <a:r>
              <a:rPr sz="2800" b="1" i="1" spc="215" dirty="0">
                <a:latin typeface="Times New Roman"/>
                <a:cs typeface="Times New Roman"/>
              </a:rPr>
              <a:t> </a:t>
            </a:r>
            <a:r>
              <a:rPr sz="2800" b="1" i="1" dirty="0">
                <a:latin typeface="Times New Roman"/>
                <a:cs typeface="Times New Roman"/>
              </a:rPr>
              <a:t>of</a:t>
            </a:r>
            <a:r>
              <a:rPr sz="2800" b="1" i="1" spc="220" dirty="0">
                <a:latin typeface="Times New Roman"/>
                <a:cs typeface="Times New Roman"/>
              </a:rPr>
              <a:t> </a:t>
            </a:r>
            <a:r>
              <a:rPr sz="2800" b="1" i="1" spc="-5" dirty="0">
                <a:latin typeface="Times New Roman"/>
                <a:cs typeface="Times New Roman"/>
              </a:rPr>
              <a:t>the</a:t>
            </a:r>
            <a:r>
              <a:rPr sz="2800" b="1" i="1" spc="200" dirty="0">
                <a:latin typeface="Times New Roman"/>
                <a:cs typeface="Times New Roman"/>
              </a:rPr>
              <a:t> </a:t>
            </a:r>
            <a:r>
              <a:rPr sz="2800" b="1" i="1" spc="-5" dirty="0">
                <a:latin typeface="Times New Roman"/>
                <a:cs typeface="Times New Roman"/>
              </a:rPr>
              <a:t>window</a:t>
            </a:r>
            <a:r>
              <a:rPr sz="2800" b="1" i="1" spc="210" dirty="0">
                <a:latin typeface="Times New Roman"/>
                <a:cs typeface="Times New Roman"/>
              </a:rPr>
              <a:t> </a:t>
            </a:r>
            <a:r>
              <a:rPr sz="2800" b="1" i="1" dirty="0">
                <a:latin typeface="Times New Roman"/>
                <a:cs typeface="Times New Roman"/>
              </a:rPr>
              <a:t>is</a:t>
            </a:r>
            <a:r>
              <a:rPr sz="2800" b="1" i="1" spc="215" dirty="0">
                <a:latin typeface="Times New Roman"/>
                <a:cs typeface="Times New Roman"/>
              </a:rPr>
              <a:t> </a:t>
            </a:r>
            <a:r>
              <a:rPr sz="2800" b="1" i="1" spc="-5" dirty="0">
                <a:latin typeface="Times New Roman"/>
                <a:cs typeface="Times New Roman"/>
              </a:rPr>
              <a:t>the</a:t>
            </a:r>
            <a:r>
              <a:rPr sz="2800" b="1" i="1" spc="215" dirty="0">
                <a:latin typeface="Times New Roman"/>
                <a:cs typeface="Times New Roman"/>
              </a:rPr>
              <a:t> </a:t>
            </a:r>
            <a:r>
              <a:rPr sz="2800" b="1" i="1" spc="-5" dirty="0">
                <a:latin typeface="Times New Roman"/>
                <a:cs typeface="Times New Roman"/>
              </a:rPr>
              <a:t>smaller</a:t>
            </a:r>
            <a:r>
              <a:rPr sz="2800" b="1" i="1" spc="210" dirty="0">
                <a:latin typeface="Times New Roman"/>
                <a:cs typeface="Times New Roman"/>
              </a:rPr>
              <a:t> </a:t>
            </a:r>
            <a:r>
              <a:rPr sz="2800" b="1" i="1" dirty="0">
                <a:latin typeface="Times New Roman"/>
                <a:cs typeface="Times New Roman"/>
              </a:rPr>
              <a:t>of</a:t>
            </a:r>
            <a:r>
              <a:rPr sz="2800" b="1" i="1" spc="210" dirty="0">
                <a:latin typeface="Times New Roman"/>
                <a:cs typeface="Times New Roman"/>
              </a:rPr>
              <a:t> </a:t>
            </a:r>
            <a:r>
              <a:rPr sz="2800" b="1" i="1" spc="-5" dirty="0">
                <a:latin typeface="Times New Roman"/>
                <a:cs typeface="Times New Roman"/>
              </a:rPr>
              <a:t>rwnd</a:t>
            </a:r>
            <a:r>
              <a:rPr sz="2800" b="1" i="1" spc="215" dirty="0">
                <a:latin typeface="Times New Roman"/>
                <a:cs typeface="Times New Roman"/>
              </a:rPr>
              <a:t> </a:t>
            </a:r>
            <a:r>
              <a:rPr sz="2800" b="1" i="1" dirty="0">
                <a:latin typeface="Times New Roman"/>
                <a:cs typeface="Times New Roman"/>
              </a:rPr>
              <a:t>and</a:t>
            </a:r>
            <a:r>
              <a:rPr sz="2800" b="1" i="1" spc="225" dirty="0">
                <a:latin typeface="Times New Roman"/>
                <a:cs typeface="Times New Roman"/>
              </a:rPr>
              <a:t> </a:t>
            </a:r>
            <a:r>
              <a:rPr sz="2800" b="1" i="1" spc="-5" dirty="0">
                <a:latin typeface="Times New Roman"/>
                <a:cs typeface="Times New Roman"/>
              </a:rPr>
              <a:t>cwnd, </a:t>
            </a:r>
            <a:r>
              <a:rPr sz="2800" b="1" i="1" spc="-685" dirty="0">
                <a:latin typeface="Times New Roman"/>
                <a:cs typeface="Times New Roman"/>
              </a:rPr>
              <a:t> </a:t>
            </a:r>
            <a:r>
              <a:rPr sz="2800" b="1" i="1" spc="-10" dirty="0">
                <a:latin typeface="Times New Roman"/>
                <a:cs typeface="Times New Roman"/>
              </a:rPr>
              <a:t>which </a:t>
            </a:r>
            <a:r>
              <a:rPr sz="2800" b="1" i="1" dirty="0">
                <a:latin typeface="Times New Roman"/>
                <a:cs typeface="Times New Roman"/>
              </a:rPr>
              <a:t>is</a:t>
            </a:r>
            <a:r>
              <a:rPr sz="2800" b="1" i="1" spc="-5" dirty="0">
                <a:latin typeface="Times New Roman"/>
                <a:cs typeface="Times New Roman"/>
              </a:rPr>
              <a:t> </a:t>
            </a:r>
            <a:r>
              <a:rPr sz="2800" b="1" i="1" dirty="0">
                <a:latin typeface="Times New Roman"/>
                <a:cs typeface="Times New Roman"/>
              </a:rPr>
              <a:t>3000 </a:t>
            </a:r>
            <a:r>
              <a:rPr sz="2800" b="1" i="1" spc="-5" dirty="0">
                <a:latin typeface="Times New Roman"/>
                <a:cs typeface="Times New Roman"/>
              </a:rPr>
              <a:t>bytes.</a:t>
            </a:r>
            <a:endParaRPr sz="28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46</a:t>
            </a:fld>
            <a:endParaRPr dirty="0"/>
          </a:p>
        </p:txBody>
      </p:sp>
      <p:sp>
        <p:nvSpPr>
          <p:cNvPr id="3" name="object 3"/>
          <p:cNvSpPr txBox="1">
            <a:spLocks noGrp="1"/>
          </p:cNvSpPr>
          <p:nvPr>
            <p:ph type="title"/>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dirty="0"/>
              <a:t>Example</a:t>
            </a:r>
            <a:r>
              <a:rPr sz="3200" spc="-65" dirty="0"/>
              <a:t> </a:t>
            </a:r>
            <a:r>
              <a:rPr sz="3200" dirty="0"/>
              <a:t>23.5</a:t>
            </a:r>
            <a:endParaRPr sz="3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6070" y="1177290"/>
            <a:ext cx="8524240" cy="4291330"/>
          </a:xfrm>
          <a:prstGeom prst="rect">
            <a:avLst/>
          </a:prstGeom>
        </p:spPr>
        <p:txBody>
          <a:bodyPr vert="horz" wrap="square" lIns="0" tIns="12700" rIns="0" bIns="0" rtlCol="0">
            <a:spAutoFit/>
          </a:bodyPr>
          <a:lstStyle/>
          <a:p>
            <a:pPr marL="12700" marR="5080" algn="just">
              <a:lnSpc>
                <a:spcPct val="100000"/>
              </a:lnSpc>
              <a:spcBef>
                <a:spcPts val="100"/>
              </a:spcBef>
            </a:pPr>
            <a:r>
              <a:rPr sz="2800" b="1" i="1" spc="-5" dirty="0">
                <a:latin typeface="Times New Roman"/>
                <a:cs typeface="Times New Roman"/>
              </a:rPr>
              <a:t>Figure </a:t>
            </a:r>
            <a:r>
              <a:rPr sz="2800" b="1" i="1" dirty="0">
                <a:latin typeface="Times New Roman"/>
                <a:cs typeface="Times New Roman"/>
              </a:rPr>
              <a:t>23.23 </a:t>
            </a:r>
            <a:r>
              <a:rPr sz="2800" b="1" i="1" spc="-5" dirty="0">
                <a:latin typeface="Times New Roman"/>
                <a:cs typeface="Times New Roman"/>
              </a:rPr>
              <a:t>shows </a:t>
            </a:r>
            <a:r>
              <a:rPr sz="2800" b="1" i="1" dirty="0">
                <a:latin typeface="Times New Roman"/>
                <a:cs typeface="Times New Roman"/>
              </a:rPr>
              <a:t>an </a:t>
            </a:r>
            <a:r>
              <a:rPr sz="2800" b="1" i="1" spc="-5" dirty="0">
                <a:latin typeface="Times New Roman"/>
                <a:cs typeface="Times New Roman"/>
              </a:rPr>
              <a:t>unrealistic example </a:t>
            </a:r>
            <a:r>
              <a:rPr sz="2800" b="1" i="1" dirty="0">
                <a:latin typeface="Times New Roman"/>
                <a:cs typeface="Times New Roman"/>
              </a:rPr>
              <a:t>of a </a:t>
            </a:r>
            <a:r>
              <a:rPr sz="2800" b="1" i="1" spc="-5" dirty="0">
                <a:latin typeface="Times New Roman"/>
                <a:cs typeface="Times New Roman"/>
              </a:rPr>
              <a:t>sliding </a:t>
            </a:r>
            <a:r>
              <a:rPr sz="2800" b="1" i="1" dirty="0">
                <a:latin typeface="Times New Roman"/>
                <a:cs typeface="Times New Roman"/>
              </a:rPr>
              <a:t> </a:t>
            </a:r>
            <a:r>
              <a:rPr sz="2800" b="1" i="1" spc="-20" dirty="0">
                <a:latin typeface="Times New Roman"/>
                <a:cs typeface="Times New Roman"/>
              </a:rPr>
              <a:t>window. </a:t>
            </a:r>
            <a:r>
              <a:rPr sz="2800" b="1" i="1" spc="-5" dirty="0">
                <a:latin typeface="Times New Roman"/>
                <a:cs typeface="Times New Roman"/>
              </a:rPr>
              <a:t>The sender </a:t>
            </a:r>
            <a:r>
              <a:rPr sz="2800" b="1" i="1" dirty="0">
                <a:latin typeface="Times New Roman"/>
                <a:cs typeface="Times New Roman"/>
              </a:rPr>
              <a:t>has </a:t>
            </a:r>
            <a:r>
              <a:rPr sz="2800" b="1" i="1" spc="-10" dirty="0">
                <a:latin typeface="Times New Roman"/>
                <a:cs typeface="Times New Roman"/>
              </a:rPr>
              <a:t>sent </a:t>
            </a:r>
            <a:r>
              <a:rPr sz="2800" b="1" i="1" spc="-5" dirty="0">
                <a:latin typeface="Times New Roman"/>
                <a:cs typeface="Times New Roman"/>
              </a:rPr>
              <a:t>bytes up </a:t>
            </a:r>
            <a:r>
              <a:rPr sz="2800" b="1" i="1" dirty="0">
                <a:latin typeface="Times New Roman"/>
                <a:cs typeface="Times New Roman"/>
              </a:rPr>
              <a:t>to 202. </a:t>
            </a:r>
            <a:r>
              <a:rPr sz="2800" b="1" i="1" spc="-110" dirty="0">
                <a:latin typeface="Times New Roman"/>
                <a:cs typeface="Times New Roman"/>
              </a:rPr>
              <a:t>We </a:t>
            </a:r>
            <a:r>
              <a:rPr sz="2800" b="1" i="1" spc="-5" dirty="0">
                <a:latin typeface="Times New Roman"/>
                <a:cs typeface="Times New Roman"/>
              </a:rPr>
              <a:t>assume </a:t>
            </a:r>
            <a:r>
              <a:rPr sz="2800" b="1" i="1" dirty="0">
                <a:latin typeface="Times New Roman"/>
                <a:cs typeface="Times New Roman"/>
              </a:rPr>
              <a:t> </a:t>
            </a:r>
            <a:r>
              <a:rPr sz="2800" b="1" i="1" spc="-5" dirty="0">
                <a:latin typeface="Times New Roman"/>
                <a:cs typeface="Times New Roman"/>
              </a:rPr>
              <a:t>that</a:t>
            </a:r>
            <a:r>
              <a:rPr sz="2800" b="1" i="1" dirty="0">
                <a:latin typeface="Times New Roman"/>
                <a:cs typeface="Times New Roman"/>
              </a:rPr>
              <a:t> </a:t>
            </a:r>
            <a:r>
              <a:rPr sz="2800" b="1" i="1" spc="-10" dirty="0">
                <a:latin typeface="Times New Roman"/>
                <a:cs typeface="Times New Roman"/>
              </a:rPr>
              <a:t>cwnd</a:t>
            </a:r>
            <a:r>
              <a:rPr sz="2800" b="1" i="1" spc="-5" dirty="0">
                <a:latin typeface="Times New Roman"/>
                <a:cs typeface="Times New Roman"/>
              </a:rPr>
              <a:t> </a:t>
            </a:r>
            <a:r>
              <a:rPr sz="2800" b="1" i="1" dirty="0">
                <a:latin typeface="Times New Roman"/>
                <a:cs typeface="Times New Roman"/>
              </a:rPr>
              <a:t>is</a:t>
            </a:r>
            <a:r>
              <a:rPr sz="2800" b="1" i="1" spc="5" dirty="0">
                <a:latin typeface="Times New Roman"/>
                <a:cs typeface="Times New Roman"/>
              </a:rPr>
              <a:t> </a:t>
            </a:r>
            <a:r>
              <a:rPr sz="2800" b="1" i="1" dirty="0">
                <a:latin typeface="Times New Roman"/>
                <a:cs typeface="Times New Roman"/>
              </a:rPr>
              <a:t>20</a:t>
            </a:r>
            <a:r>
              <a:rPr sz="2800" b="1" i="1" spc="5"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 </a:t>
            </a:r>
            <a:r>
              <a:rPr sz="2800" b="1" i="1" spc="-5" dirty="0">
                <a:latin typeface="Times New Roman"/>
                <a:cs typeface="Times New Roman"/>
              </a:rPr>
              <a:t>reality</a:t>
            </a:r>
            <a:r>
              <a:rPr sz="2800" b="1" i="1" dirty="0">
                <a:latin typeface="Times New Roman"/>
                <a:cs typeface="Times New Roman"/>
              </a:rPr>
              <a:t> </a:t>
            </a:r>
            <a:r>
              <a:rPr sz="2800" b="1" i="1" spc="-5" dirty="0">
                <a:latin typeface="Times New Roman"/>
                <a:cs typeface="Times New Roman"/>
              </a:rPr>
              <a:t>this</a:t>
            </a:r>
            <a:r>
              <a:rPr sz="2800" b="1" i="1" dirty="0">
                <a:latin typeface="Times New Roman"/>
                <a:cs typeface="Times New Roman"/>
              </a:rPr>
              <a:t> </a:t>
            </a:r>
            <a:r>
              <a:rPr sz="2800" b="1" i="1" spc="-5" dirty="0">
                <a:latin typeface="Times New Roman"/>
                <a:cs typeface="Times New Roman"/>
              </a:rPr>
              <a:t>value</a:t>
            </a:r>
            <a:r>
              <a:rPr sz="2800" b="1" i="1" dirty="0">
                <a:latin typeface="Times New Roman"/>
                <a:cs typeface="Times New Roman"/>
              </a:rPr>
              <a:t> is</a:t>
            </a:r>
            <a:r>
              <a:rPr sz="2800" b="1" i="1" spc="5" dirty="0">
                <a:latin typeface="Times New Roman"/>
                <a:cs typeface="Times New Roman"/>
              </a:rPr>
              <a:t> </a:t>
            </a:r>
            <a:r>
              <a:rPr sz="2800" b="1" i="1" spc="-5" dirty="0">
                <a:latin typeface="Times New Roman"/>
                <a:cs typeface="Times New Roman"/>
              </a:rPr>
              <a:t>thousands</a:t>
            </a:r>
            <a:r>
              <a:rPr sz="2800" b="1" i="1" spc="690" dirty="0">
                <a:latin typeface="Times New Roman"/>
                <a:cs typeface="Times New Roman"/>
              </a:rPr>
              <a:t> </a:t>
            </a:r>
            <a:r>
              <a:rPr sz="2800" b="1" i="1" dirty="0">
                <a:latin typeface="Times New Roman"/>
                <a:cs typeface="Times New Roman"/>
              </a:rPr>
              <a:t>of </a:t>
            </a:r>
            <a:r>
              <a:rPr sz="2800" b="1" i="1" spc="5" dirty="0">
                <a:latin typeface="Times New Roman"/>
                <a:cs typeface="Times New Roman"/>
              </a:rPr>
              <a:t> </a:t>
            </a:r>
            <a:r>
              <a:rPr sz="2800" b="1" i="1" spc="-5" dirty="0">
                <a:latin typeface="Times New Roman"/>
                <a:cs typeface="Times New Roman"/>
              </a:rPr>
              <a:t>bytes). The receiver </a:t>
            </a:r>
            <a:r>
              <a:rPr sz="2800" b="1" i="1" dirty="0">
                <a:latin typeface="Times New Roman"/>
                <a:cs typeface="Times New Roman"/>
              </a:rPr>
              <a:t>has </a:t>
            </a:r>
            <a:r>
              <a:rPr sz="2800" b="1" i="1" spc="-5" dirty="0">
                <a:latin typeface="Times New Roman"/>
                <a:cs typeface="Times New Roman"/>
              </a:rPr>
              <a:t>sent </a:t>
            </a:r>
            <a:r>
              <a:rPr sz="2800" b="1" i="1" dirty="0">
                <a:latin typeface="Times New Roman"/>
                <a:cs typeface="Times New Roman"/>
              </a:rPr>
              <a:t>an </a:t>
            </a:r>
            <a:r>
              <a:rPr sz="2800" b="1" i="1" spc="-5" dirty="0">
                <a:latin typeface="Times New Roman"/>
                <a:cs typeface="Times New Roman"/>
              </a:rPr>
              <a:t>acknowledgment number </a:t>
            </a:r>
            <a:r>
              <a:rPr sz="2800" b="1" i="1" dirty="0">
                <a:latin typeface="Times New Roman"/>
                <a:cs typeface="Times New Roman"/>
              </a:rPr>
              <a:t> of 200 </a:t>
            </a:r>
            <a:r>
              <a:rPr sz="2800" b="1" i="1" spc="-5" dirty="0">
                <a:latin typeface="Times New Roman"/>
                <a:cs typeface="Times New Roman"/>
              </a:rPr>
              <a:t>with </a:t>
            </a:r>
            <a:r>
              <a:rPr sz="2800" b="1" i="1" dirty="0">
                <a:latin typeface="Times New Roman"/>
                <a:cs typeface="Times New Roman"/>
              </a:rPr>
              <a:t>an </a:t>
            </a:r>
            <a:r>
              <a:rPr sz="2800" b="1" i="1" spc="-5" dirty="0">
                <a:latin typeface="Times New Roman"/>
                <a:cs typeface="Times New Roman"/>
              </a:rPr>
              <a:t>rwnd </a:t>
            </a:r>
            <a:r>
              <a:rPr sz="2800" b="1" i="1" dirty="0">
                <a:latin typeface="Times New Roman"/>
                <a:cs typeface="Times New Roman"/>
              </a:rPr>
              <a:t>of 9 </a:t>
            </a:r>
            <a:r>
              <a:rPr sz="2800" b="1" i="1" spc="-5" dirty="0">
                <a:latin typeface="Times New Roman"/>
                <a:cs typeface="Times New Roman"/>
              </a:rPr>
              <a:t>bytes </a:t>
            </a:r>
            <a:r>
              <a:rPr sz="2800" b="1" i="1" dirty="0">
                <a:latin typeface="Times New Roman"/>
                <a:cs typeface="Times New Roman"/>
              </a:rPr>
              <a:t>(in </a:t>
            </a:r>
            <a:r>
              <a:rPr sz="2800" b="1" i="1" spc="-5" dirty="0">
                <a:latin typeface="Times New Roman"/>
                <a:cs typeface="Times New Roman"/>
              </a:rPr>
              <a:t>reality this value </a:t>
            </a:r>
            <a:r>
              <a:rPr sz="2800" b="1" i="1" dirty="0">
                <a:latin typeface="Times New Roman"/>
                <a:cs typeface="Times New Roman"/>
              </a:rPr>
              <a:t>is </a:t>
            </a:r>
            <a:r>
              <a:rPr sz="2800" b="1" i="1" spc="5" dirty="0">
                <a:latin typeface="Times New Roman"/>
                <a:cs typeface="Times New Roman"/>
              </a:rPr>
              <a:t> </a:t>
            </a:r>
            <a:r>
              <a:rPr sz="2800" b="1" i="1" spc="-5" dirty="0">
                <a:latin typeface="Times New Roman"/>
                <a:cs typeface="Times New Roman"/>
              </a:rPr>
              <a:t>thousands </a:t>
            </a:r>
            <a:r>
              <a:rPr sz="2800" b="1" i="1" dirty="0">
                <a:latin typeface="Times New Roman"/>
                <a:cs typeface="Times New Roman"/>
              </a:rPr>
              <a:t>of </a:t>
            </a:r>
            <a:r>
              <a:rPr sz="2800" b="1" i="1" spc="-5" dirty="0">
                <a:latin typeface="Times New Roman"/>
                <a:cs typeface="Times New Roman"/>
              </a:rPr>
              <a:t>bytes). The size </a:t>
            </a:r>
            <a:r>
              <a:rPr sz="2800" b="1" i="1" dirty="0">
                <a:latin typeface="Times New Roman"/>
                <a:cs typeface="Times New Roman"/>
              </a:rPr>
              <a:t>of </a:t>
            </a:r>
            <a:r>
              <a:rPr sz="2800" b="1" i="1" spc="-5" dirty="0">
                <a:latin typeface="Times New Roman"/>
                <a:cs typeface="Times New Roman"/>
              </a:rPr>
              <a:t>the sender window </a:t>
            </a:r>
            <a:r>
              <a:rPr sz="2800" b="1" i="1" dirty="0">
                <a:latin typeface="Times New Roman"/>
                <a:cs typeface="Times New Roman"/>
              </a:rPr>
              <a:t>is </a:t>
            </a:r>
            <a:r>
              <a:rPr sz="2800" b="1" i="1" spc="-5" dirty="0">
                <a:latin typeface="Times New Roman"/>
                <a:cs typeface="Times New Roman"/>
              </a:rPr>
              <a:t>the </a:t>
            </a:r>
            <a:r>
              <a:rPr sz="2800" b="1" i="1" dirty="0">
                <a:latin typeface="Times New Roman"/>
                <a:cs typeface="Times New Roman"/>
              </a:rPr>
              <a:t> </a:t>
            </a:r>
            <a:r>
              <a:rPr sz="2800" b="1" i="1" spc="-5" dirty="0">
                <a:latin typeface="Times New Roman"/>
                <a:cs typeface="Times New Roman"/>
              </a:rPr>
              <a:t>minimum </a:t>
            </a:r>
            <a:r>
              <a:rPr sz="2800" b="1" i="1" dirty="0">
                <a:latin typeface="Times New Roman"/>
                <a:cs typeface="Times New Roman"/>
              </a:rPr>
              <a:t>of </a:t>
            </a:r>
            <a:r>
              <a:rPr sz="2800" b="1" i="1" spc="-5" dirty="0">
                <a:latin typeface="Times New Roman"/>
                <a:cs typeface="Times New Roman"/>
              </a:rPr>
              <a:t>rwnd </a:t>
            </a:r>
            <a:r>
              <a:rPr sz="2800" b="1" i="1" dirty="0">
                <a:latin typeface="Times New Roman"/>
                <a:cs typeface="Times New Roman"/>
              </a:rPr>
              <a:t>and </a:t>
            </a:r>
            <a:r>
              <a:rPr sz="2800" b="1" i="1" spc="-5" dirty="0">
                <a:latin typeface="Times New Roman"/>
                <a:cs typeface="Times New Roman"/>
              </a:rPr>
              <a:t>cwnd, </a:t>
            </a:r>
            <a:r>
              <a:rPr sz="2800" b="1" i="1" dirty="0">
                <a:latin typeface="Times New Roman"/>
                <a:cs typeface="Times New Roman"/>
              </a:rPr>
              <a:t>or 9 </a:t>
            </a:r>
            <a:r>
              <a:rPr sz="2800" b="1" i="1" spc="-5" dirty="0">
                <a:latin typeface="Times New Roman"/>
                <a:cs typeface="Times New Roman"/>
              </a:rPr>
              <a:t>bytes. </a:t>
            </a:r>
            <a:r>
              <a:rPr sz="2800" b="1" i="1" spc="-10" dirty="0">
                <a:latin typeface="Times New Roman"/>
                <a:cs typeface="Times New Roman"/>
              </a:rPr>
              <a:t>Bytes </a:t>
            </a:r>
            <a:r>
              <a:rPr sz="2800" b="1" i="1" dirty="0">
                <a:latin typeface="Times New Roman"/>
                <a:cs typeface="Times New Roman"/>
              </a:rPr>
              <a:t>200 to 202 </a:t>
            </a:r>
            <a:r>
              <a:rPr sz="2800" b="1" i="1" spc="5" dirty="0">
                <a:latin typeface="Times New Roman"/>
                <a:cs typeface="Times New Roman"/>
              </a:rPr>
              <a:t> </a:t>
            </a:r>
            <a:r>
              <a:rPr sz="2800" b="1" i="1" dirty="0">
                <a:latin typeface="Times New Roman"/>
                <a:cs typeface="Times New Roman"/>
              </a:rPr>
              <a:t>are </a:t>
            </a:r>
            <a:r>
              <a:rPr sz="2800" b="1" i="1" spc="-5" dirty="0">
                <a:latin typeface="Times New Roman"/>
                <a:cs typeface="Times New Roman"/>
              </a:rPr>
              <a:t>sent, </a:t>
            </a:r>
            <a:r>
              <a:rPr sz="2800" b="1" i="1" dirty="0">
                <a:latin typeface="Times New Roman"/>
                <a:cs typeface="Times New Roman"/>
              </a:rPr>
              <a:t>but </a:t>
            </a:r>
            <a:r>
              <a:rPr sz="2800" b="1" i="1" spc="-5" dirty="0">
                <a:latin typeface="Times New Roman"/>
                <a:cs typeface="Times New Roman"/>
              </a:rPr>
              <a:t>not acknowledged. </a:t>
            </a:r>
            <a:r>
              <a:rPr sz="2800" b="1" i="1" spc="-10" dirty="0">
                <a:latin typeface="Times New Roman"/>
                <a:cs typeface="Times New Roman"/>
              </a:rPr>
              <a:t>Bytes </a:t>
            </a:r>
            <a:r>
              <a:rPr sz="2800" b="1" i="1" dirty="0">
                <a:latin typeface="Times New Roman"/>
                <a:cs typeface="Times New Roman"/>
              </a:rPr>
              <a:t>203 </a:t>
            </a:r>
            <a:r>
              <a:rPr sz="2800" b="1" i="1" spc="-5" dirty="0">
                <a:latin typeface="Times New Roman"/>
                <a:cs typeface="Times New Roman"/>
              </a:rPr>
              <a:t>to </a:t>
            </a:r>
            <a:r>
              <a:rPr sz="2800" b="1" i="1" dirty="0">
                <a:latin typeface="Times New Roman"/>
                <a:cs typeface="Times New Roman"/>
              </a:rPr>
              <a:t>208 </a:t>
            </a:r>
            <a:r>
              <a:rPr sz="2800" b="1" i="1" spc="-5" dirty="0">
                <a:latin typeface="Times New Roman"/>
                <a:cs typeface="Times New Roman"/>
              </a:rPr>
              <a:t>can </a:t>
            </a:r>
            <a:r>
              <a:rPr sz="2800" b="1" i="1" dirty="0">
                <a:latin typeface="Times New Roman"/>
                <a:cs typeface="Times New Roman"/>
              </a:rPr>
              <a:t>be </a:t>
            </a:r>
            <a:r>
              <a:rPr sz="2800" b="1" i="1" spc="5" dirty="0">
                <a:latin typeface="Times New Roman"/>
                <a:cs typeface="Times New Roman"/>
              </a:rPr>
              <a:t> </a:t>
            </a:r>
            <a:r>
              <a:rPr sz="2800" b="1" i="1" spc="-5" dirty="0">
                <a:latin typeface="Times New Roman"/>
                <a:cs typeface="Times New Roman"/>
              </a:rPr>
              <a:t>sent without worrying </a:t>
            </a:r>
            <a:r>
              <a:rPr sz="2800" b="1" i="1" dirty="0">
                <a:latin typeface="Times New Roman"/>
                <a:cs typeface="Times New Roman"/>
              </a:rPr>
              <a:t>about </a:t>
            </a:r>
            <a:r>
              <a:rPr sz="2800" b="1" i="1" spc="-5" dirty="0">
                <a:latin typeface="Times New Roman"/>
                <a:cs typeface="Times New Roman"/>
              </a:rPr>
              <a:t>acknowledgment. </a:t>
            </a:r>
            <a:r>
              <a:rPr sz="2800" b="1" i="1" spc="-10" dirty="0">
                <a:latin typeface="Times New Roman"/>
                <a:cs typeface="Times New Roman"/>
              </a:rPr>
              <a:t>Bytes </a:t>
            </a:r>
            <a:r>
              <a:rPr sz="2800" b="1" i="1" dirty="0">
                <a:latin typeface="Times New Roman"/>
                <a:cs typeface="Times New Roman"/>
              </a:rPr>
              <a:t>209 </a:t>
            </a:r>
            <a:r>
              <a:rPr sz="2800" b="1" i="1" spc="5" dirty="0">
                <a:latin typeface="Times New Roman"/>
                <a:cs typeface="Times New Roman"/>
              </a:rPr>
              <a:t> </a:t>
            </a:r>
            <a:r>
              <a:rPr sz="2800" b="1" i="1" dirty="0">
                <a:latin typeface="Times New Roman"/>
                <a:cs typeface="Times New Roman"/>
              </a:rPr>
              <a:t>and</a:t>
            </a:r>
            <a:r>
              <a:rPr sz="2800" b="1" i="1" spc="-10" dirty="0">
                <a:latin typeface="Times New Roman"/>
                <a:cs typeface="Times New Roman"/>
              </a:rPr>
              <a:t> </a:t>
            </a:r>
            <a:r>
              <a:rPr sz="2800" b="1" i="1" dirty="0">
                <a:latin typeface="Times New Roman"/>
                <a:cs typeface="Times New Roman"/>
              </a:rPr>
              <a:t>above</a:t>
            </a:r>
            <a:r>
              <a:rPr sz="2800" b="1" i="1" spc="-15" dirty="0">
                <a:latin typeface="Times New Roman"/>
                <a:cs typeface="Times New Roman"/>
              </a:rPr>
              <a:t> </a:t>
            </a:r>
            <a:r>
              <a:rPr sz="2800" b="1" i="1" spc="-5" dirty="0">
                <a:latin typeface="Times New Roman"/>
                <a:cs typeface="Times New Roman"/>
              </a:rPr>
              <a:t>cannot</a:t>
            </a:r>
            <a:r>
              <a:rPr sz="2800" b="1" i="1" spc="-15" dirty="0">
                <a:latin typeface="Times New Roman"/>
                <a:cs typeface="Times New Roman"/>
              </a:rPr>
              <a:t> </a:t>
            </a:r>
            <a:r>
              <a:rPr sz="2800" b="1" i="1" dirty="0">
                <a:latin typeface="Times New Roman"/>
                <a:cs typeface="Times New Roman"/>
              </a:rPr>
              <a:t>be</a:t>
            </a:r>
            <a:r>
              <a:rPr sz="2800" b="1" i="1" spc="-15" dirty="0">
                <a:latin typeface="Times New Roman"/>
                <a:cs typeface="Times New Roman"/>
              </a:rPr>
              <a:t> </a:t>
            </a:r>
            <a:r>
              <a:rPr sz="2800" b="1" i="1" spc="-5" dirty="0">
                <a:latin typeface="Times New Roman"/>
                <a:cs typeface="Times New Roman"/>
              </a:rPr>
              <a:t>sent.</a:t>
            </a:r>
            <a:endParaRPr sz="28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47</a:t>
            </a:fld>
            <a:endParaRPr dirty="0"/>
          </a:p>
        </p:txBody>
      </p:sp>
      <p:sp>
        <p:nvSpPr>
          <p:cNvPr id="3" name="object 3"/>
          <p:cNvSpPr txBox="1">
            <a:spLocks noGrp="1"/>
          </p:cNvSpPr>
          <p:nvPr>
            <p:ph type="title"/>
          </p:nvPr>
        </p:nvSpPr>
        <p:spPr>
          <a:xfrm>
            <a:off x="1217930" y="34290"/>
            <a:ext cx="2333625" cy="513080"/>
          </a:xfrm>
          <a:prstGeom prst="rect">
            <a:avLst/>
          </a:prstGeom>
        </p:spPr>
        <p:txBody>
          <a:bodyPr vert="horz" wrap="square" lIns="0" tIns="12700" rIns="0" bIns="0" rtlCol="0">
            <a:spAutoFit/>
          </a:bodyPr>
          <a:lstStyle/>
          <a:p>
            <a:pPr marL="12700">
              <a:lnSpc>
                <a:spcPct val="100000"/>
              </a:lnSpc>
              <a:spcBef>
                <a:spcPts val="100"/>
              </a:spcBef>
            </a:pPr>
            <a:r>
              <a:rPr sz="3200" dirty="0"/>
              <a:t>Example</a:t>
            </a:r>
            <a:r>
              <a:rPr sz="3200" spc="-65" dirty="0"/>
              <a:t> </a:t>
            </a:r>
            <a:r>
              <a:rPr sz="3200" dirty="0"/>
              <a:t>23.6</a:t>
            </a:r>
            <a:endParaRPr sz="3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24231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23.23	</a:t>
            </a:r>
            <a:r>
              <a:rPr sz="2000" dirty="0">
                <a:solidFill>
                  <a:srgbClr val="000000"/>
                </a:solidFill>
              </a:rPr>
              <a:t>Example</a:t>
            </a:r>
            <a:r>
              <a:rPr sz="2000" spc="-85" dirty="0">
                <a:solidFill>
                  <a:srgbClr val="000000"/>
                </a:solidFill>
              </a:rPr>
              <a:t> </a:t>
            </a:r>
            <a:r>
              <a:rPr sz="2000" dirty="0">
                <a:solidFill>
                  <a:srgbClr val="000000"/>
                </a:solidFill>
              </a:rPr>
              <a:t>23.6</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90880" y="2006419"/>
            <a:ext cx="7380017" cy="279300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200" y="0"/>
            <a:ext cx="8591550" cy="1257300"/>
            <a:chOff x="76200" y="0"/>
            <a:chExt cx="8591550" cy="1257300"/>
          </a:xfrm>
        </p:grpSpPr>
        <p:sp>
          <p:nvSpPr>
            <p:cNvPr id="3" name="object 3"/>
            <p:cNvSpPr/>
            <p:nvPr/>
          </p:nvSpPr>
          <p:spPr>
            <a:xfrm>
              <a:off x="457200" y="1219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7391400" y="609600"/>
              <a:ext cx="1143000" cy="566420"/>
            </a:xfrm>
            <a:prstGeom prst="rect">
              <a:avLst/>
            </a:prstGeom>
          </p:spPr>
        </p:pic>
      </p:grpSp>
      <p:sp>
        <p:nvSpPr>
          <p:cNvPr id="5" name="object 5"/>
          <p:cNvSpPr/>
          <p:nvPr/>
        </p:nvSpPr>
        <p:spPr>
          <a:xfrm>
            <a:off x="458469" y="6324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6" name="object 6"/>
          <p:cNvSpPr/>
          <p:nvPr/>
        </p:nvSpPr>
        <p:spPr>
          <a:xfrm>
            <a:off x="495300" y="1325880"/>
            <a:ext cx="8077200" cy="4909820"/>
          </a:xfrm>
          <a:custGeom>
            <a:avLst/>
            <a:gdLst/>
            <a:ahLst/>
            <a:cxnLst/>
            <a:rect l="l" t="t" r="r" b="b"/>
            <a:pathLst>
              <a:path w="8077200" h="4909820">
                <a:moveTo>
                  <a:pt x="8077200" y="0"/>
                </a:moveTo>
                <a:lnTo>
                  <a:pt x="0" y="0"/>
                </a:lnTo>
                <a:lnTo>
                  <a:pt x="0" y="4909820"/>
                </a:lnTo>
                <a:lnTo>
                  <a:pt x="4038600" y="4909820"/>
                </a:lnTo>
                <a:lnTo>
                  <a:pt x="8077200" y="4909820"/>
                </a:lnTo>
                <a:lnTo>
                  <a:pt x="8077200" y="0"/>
                </a:lnTo>
                <a:close/>
              </a:path>
            </a:pathLst>
          </a:custGeom>
          <a:solidFill>
            <a:srgbClr val="99FF33"/>
          </a:solidFill>
        </p:spPr>
        <p:txBody>
          <a:bodyPr wrap="square" lIns="0" tIns="0" rIns="0" bIns="0" rtlCol="0"/>
          <a:lstStyle/>
          <a:p>
            <a:endParaRPr/>
          </a:p>
        </p:txBody>
      </p:sp>
      <p:sp>
        <p:nvSpPr>
          <p:cNvPr id="7" name="object 7"/>
          <p:cNvSpPr txBox="1"/>
          <p:nvPr/>
        </p:nvSpPr>
        <p:spPr>
          <a:xfrm>
            <a:off x="572769" y="1360170"/>
            <a:ext cx="7864475" cy="4841240"/>
          </a:xfrm>
          <a:prstGeom prst="rect">
            <a:avLst/>
          </a:prstGeom>
        </p:spPr>
        <p:txBody>
          <a:bodyPr vert="horz" wrap="square" lIns="0" tIns="12700" rIns="0" bIns="0" rtlCol="0">
            <a:spAutoFit/>
          </a:bodyPr>
          <a:lstStyle/>
          <a:p>
            <a:pPr marL="481965">
              <a:lnSpc>
                <a:spcPct val="100000"/>
              </a:lnSpc>
              <a:spcBef>
                <a:spcPts val="100"/>
              </a:spcBef>
            </a:pPr>
            <a:r>
              <a:rPr sz="2800" b="1" spc="-10" dirty="0">
                <a:latin typeface="Arial"/>
                <a:cs typeface="Arial"/>
              </a:rPr>
              <a:t>Some </a:t>
            </a:r>
            <a:r>
              <a:rPr sz="2800" b="1" spc="-5" dirty="0">
                <a:latin typeface="Arial"/>
                <a:cs typeface="Arial"/>
              </a:rPr>
              <a:t>points</a:t>
            </a:r>
            <a:r>
              <a:rPr sz="2800" b="1" spc="-10" dirty="0">
                <a:latin typeface="Arial"/>
                <a:cs typeface="Arial"/>
              </a:rPr>
              <a:t> about</a:t>
            </a:r>
            <a:r>
              <a:rPr sz="2800" b="1" dirty="0">
                <a:latin typeface="Arial"/>
                <a:cs typeface="Arial"/>
              </a:rPr>
              <a:t> </a:t>
            </a:r>
            <a:r>
              <a:rPr sz="2800" b="1" spc="-10" dirty="0">
                <a:latin typeface="Arial"/>
                <a:cs typeface="Arial"/>
              </a:rPr>
              <a:t>TCP</a:t>
            </a:r>
            <a:r>
              <a:rPr sz="2800" b="1" spc="-75" dirty="0">
                <a:latin typeface="Arial"/>
                <a:cs typeface="Arial"/>
              </a:rPr>
              <a:t> </a:t>
            </a:r>
            <a:r>
              <a:rPr sz="2800" b="1" spc="-5" dirty="0">
                <a:latin typeface="Arial"/>
                <a:cs typeface="Arial"/>
              </a:rPr>
              <a:t>sliding</a:t>
            </a:r>
            <a:r>
              <a:rPr sz="2800" b="1" spc="-15" dirty="0">
                <a:latin typeface="Arial"/>
                <a:cs typeface="Arial"/>
              </a:rPr>
              <a:t> </a:t>
            </a:r>
            <a:r>
              <a:rPr sz="2800" b="1" spc="-10" dirty="0">
                <a:latin typeface="Arial"/>
                <a:cs typeface="Arial"/>
              </a:rPr>
              <a:t>windows:</a:t>
            </a:r>
            <a:endParaRPr sz="2800">
              <a:latin typeface="Arial"/>
              <a:cs typeface="Arial"/>
            </a:endParaRPr>
          </a:p>
          <a:p>
            <a:pPr marL="437515" marR="511175" indent="-425450">
              <a:lnSpc>
                <a:spcPct val="100000"/>
              </a:lnSpc>
            </a:pPr>
            <a:r>
              <a:rPr sz="2400" spc="-250" dirty="0">
                <a:solidFill>
                  <a:srgbClr val="FF0000"/>
                </a:solidFill>
                <a:latin typeface="MS UI Gothic"/>
                <a:cs typeface="MS UI Gothic"/>
              </a:rPr>
              <a:t>❏</a:t>
            </a:r>
            <a:r>
              <a:rPr sz="2400" spc="-65" dirty="0">
                <a:solidFill>
                  <a:srgbClr val="FF0000"/>
                </a:solidFill>
                <a:latin typeface="MS UI Gothic"/>
                <a:cs typeface="MS UI Gothic"/>
              </a:rPr>
              <a:t> </a:t>
            </a:r>
            <a:r>
              <a:rPr sz="2400" b="1" spc="-10" dirty="0">
                <a:latin typeface="Arial"/>
                <a:cs typeface="Arial"/>
              </a:rPr>
              <a:t>Th</a:t>
            </a:r>
            <a:r>
              <a:rPr sz="2400" b="1" dirty="0">
                <a:latin typeface="Arial"/>
                <a:cs typeface="Arial"/>
              </a:rPr>
              <a:t>e </a:t>
            </a:r>
            <a:r>
              <a:rPr sz="2400" b="1" spc="-10" dirty="0">
                <a:latin typeface="Arial"/>
                <a:cs typeface="Arial"/>
              </a:rPr>
              <a:t>s</a:t>
            </a:r>
            <a:r>
              <a:rPr sz="2400" b="1" dirty="0">
                <a:latin typeface="Arial"/>
                <a:cs typeface="Arial"/>
              </a:rPr>
              <a:t>ize</a:t>
            </a:r>
            <a:r>
              <a:rPr sz="2400" b="1" spc="5" dirty="0">
                <a:latin typeface="Arial"/>
                <a:cs typeface="Arial"/>
              </a:rPr>
              <a:t> </a:t>
            </a:r>
            <a:r>
              <a:rPr sz="2400" b="1" spc="-10" dirty="0">
                <a:latin typeface="Arial"/>
                <a:cs typeface="Arial"/>
              </a:rPr>
              <a:t>o</a:t>
            </a:r>
            <a:r>
              <a:rPr sz="2400" b="1" dirty="0">
                <a:latin typeface="Arial"/>
                <a:cs typeface="Arial"/>
              </a:rPr>
              <a:t>f</a:t>
            </a:r>
            <a:r>
              <a:rPr sz="2400" b="1" spc="10" dirty="0">
                <a:latin typeface="Arial"/>
                <a:cs typeface="Arial"/>
              </a:rPr>
              <a:t> </a:t>
            </a:r>
            <a:r>
              <a:rPr sz="2400" b="1" dirty="0">
                <a:latin typeface="Arial"/>
                <a:cs typeface="Arial"/>
              </a:rPr>
              <a:t>t</a:t>
            </a:r>
            <a:r>
              <a:rPr sz="2400" b="1" spc="-5" dirty="0">
                <a:latin typeface="Arial"/>
                <a:cs typeface="Arial"/>
              </a:rPr>
              <a:t>h</a:t>
            </a:r>
            <a:r>
              <a:rPr sz="2400" b="1" dirty="0">
                <a:latin typeface="Arial"/>
                <a:cs typeface="Arial"/>
              </a:rPr>
              <a:t>e win</a:t>
            </a:r>
            <a:r>
              <a:rPr sz="2400" b="1" spc="-10" dirty="0">
                <a:latin typeface="Arial"/>
                <a:cs typeface="Arial"/>
              </a:rPr>
              <a:t>do</a:t>
            </a:r>
            <a:r>
              <a:rPr sz="2400" b="1" dirty="0">
                <a:latin typeface="Arial"/>
                <a:cs typeface="Arial"/>
              </a:rPr>
              <a:t>w</a:t>
            </a:r>
            <a:r>
              <a:rPr sz="2400" b="1" spc="10" dirty="0">
                <a:latin typeface="Arial"/>
                <a:cs typeface="Arial"/>
              </a:rPr>
              <a:t> </a:t>
            </a:r>
            <a:r>
              <a:rPr sz="2400" b="1" dirty="0">
                <a:latin typeface="Arial"/>
                <a:cs typeface="Arial"/>
              </a:rPr>
              <a:t>is t</a:t>
            </a:r>
            <a:r>
              <a:rPr sz="2400" b="1" spc="-5" dirty="0">
                <a:latin typeface="Arial"/>
                <a:cs typeface="Arial"/>
              </a:rPr>
              <a:t>h</a:t>
            </a:r>
            <a:r>
              <a:rPr sz="2400" b="1" dirty="0">
                <a:latin typeface="Arial"/>
                <a:cs typeface="Arial"/>
              </a:rPr>
              <a:t>e l</a:t>
            </a:r>
            <a:r>
              <a:rPr sz="2400" b="1" spc="-10" dirty="0">
                <a:latin typeface="Arial"/>
                <a:cs typeface="Arial"/>
              </a:rPr>
              <a:t>es</a:t>
            </a:r>
            <a:r>
              <a:rPr sz="2400" b="1" dirty="0">
                <a:latin typeface="Arial"/>
                <a:cs typeface="Arial"/>
              </a:rPr>
              <a:t>s</a:t>
            </a:r>
            <a:r>
              <a:rPr sz="2400" b="1" spc="-10" dirty="0">
                <a:latin typeface="Arial"/>
                <a:cs typeface="Arial"/>
              </a:rPr>
              <a:t>e</a:t>
            </a:r>
            <a:r>
              <a:rPr sz="2400" b="1" dirty="0">
                <a:latin typeface="Arial"/>
                <a:cs typeface="Arial"/>
              </a:rPr>
              <a:t>r </a:t>
            </a:r>
            <a:r>
              <a:rPr sz="2400" b="1" spc="-10" dirty="0">
                <a:latin typeface="Arial"/>
                <a:cs typeface="Arial"/>
              </a:rPr>
              <a:t>o</a:t>
            </a:r>
            <a:r>
              <a:rPr sz="2400" b="1" dirty="0">
                <a:latin typeface="Arial"/>
                <a:cs typeface="Arial"/>
              </a:rPr>
              <a:t>f rwnd</a:t>
            </a:r>
            <a:r>
              <a:rPr sz="2400" b="1" spc="-10" dirty="0">
                <a:latin typeface="Arial"/>
                <a:cs typeface="Arial"/>
              </a:rPr>
              <a:t> a</a:t>
            </a:r>
            <a:r>
              <a:rPr sz="2400" b="1" dirty="0">
                <a:latin typeface="Arial"/>
                <a:cs typeface="Arial"/>
              </a:rPr>
              <a:t>nd  </a:t>
            </a:r>
            <a:r>
              <a:rPr sz="2400" b="1" spc="-5" dirty="0">
                <a:latin typeface="Arial"/>
                <a:cs typeface="Arial"/>
              </a:rPr>
              <a:t>cwnd.</a:t>
            </a:r>
            <a:endParaRPr sz="2400">
              <a:latin typeface="Arial"/>
              <a:cs typeface="Arial"/>
            </a:endParaRPr>
          </a:p>
          <a:p>
            <a:pPr marL="437515" marR="322580" indent="-425450">
              <a:lnSpc>
                <a:spcPct val="100000"/>
              </a:lnSpc>
            </a:pPr>
            <a:r>
              <a:rPr sz="2400" spc="-250" dirty="0">
                <a:solidFill>
                  <a:srgbClr val="FF0000"/>
                </a:solidFill>
                <a:latin typeface="MS UI Gothic"/>
                <a:cs typeface="MS UI Gothic"/>
              </a:rPr>
              <a:t>❏</a:t>
            </a:r>
            <a:r>
              <a:rPr sz="2400" spc="-65" dirty="0">
                <a:solidFill>
                  <a:srgbClr val="FF0000"/>
                </a:solidFill>
                <a:latin typeface="MS UI Gothic"/>
                <a:cs typeface="MS UI Gothic"/>
              </a:rPr>
              <a:t> </a:t>
            </a:r>
            <a:r>
              <a:rPr sz="2400" b="1" spc="-10" dirty="0">
                <a:latin typeface="Arial"/>
                <a:cs typeface="Arial"/>
              </a:rPr>
              <a:t>Th</a:t>
            </a:r>
            <a:r>
              <a:rPr sz="2400" b="1" dirty="0">
                <a:latin typeface="Arial"/>
                <a:cs typeface="Arial"/>
              </a:rPr>
              <a:t>e </a:t>
            </a:r>
            <a:r>
              <a:rPr sz="2400" b="1" spc="-10" dirty="0">
                <a:latin typeface="Arial"/>
                <a:cs typeface="Arial"/>
              </a:rPr>
              <a:t>so</a:t>
            </a:r>
            <a:r>
              <a:rPr sz="2400" b="1" dirty="0">
                <a:latin typeface="Arial"/>
                <a:cs typeface="Arial"/>
              </a:rPr>
              <a:t>u</a:t>
            </a:r>
            <a:r>
              <a:rPr sz="2400" b="1" spc="-10" dirty="0">
                <a:latin typeface="Arial"/>
                <a:cs typeface="Arial"/>
              </a:rPr>
              <a:t>r</a:t>
            </a:r>
            <a:r>
              <a:rPr sz="2400" b="1" dirty="0">
                <a:latin typeface="Arial"/>
                <a:cs typeface="Arial"/>
              </a:rPr>
              <a:t>ce</a:t>
            </a:r>
            <a:r>
              <a:rPr sz="2400" b="1" spc="-5" dirty="0">
                <a:latin typeface="Arial"/>
                <a:cs typeface="Arial"/>
              </a:rPr>
              <a:t> </a:t>
            </a:r>
            <a:r>
              <a:rPr sz="2400" b="1" spc="-10" dirty="0">
                <a:latin typeface="Arial"/>
                <a:cs typeface="Arial"/>
              </a:rPr>
              <a:t>d</a:t>
            </a:r>
            <a:r>
              <a:rPr sz="2400" b="1" dirty="0">
                <a:latin typeface="Arial"/>
                <a:cs typeface="Arial"/>
              </a:rPr>
              <a:t>o</a:t>
            </a:r>
            <a:r>
              <a:rPr sz="2400" b="1" spc="-10" dirty="0">
                <a:latin typeface="Arial"/>
                <a:cs typeface="Arial"/>
              </a:rPr>
              <a:t>e</a:t>
            </a:r>
            <a:r>
              <a:rPr sz="2400" b="1" dirty="0">
                <a:latin typeface="Arial"/>
                <a:cs typeface="Arial"/>
              </a:rPr>
              <a:t>s </a:t>
            </a:r>
            <a:r>
              <a:rPr sz="2400" b="1" spc="-10" dirty="0">
                <a:latin typeface="Arial"/>
                <a:cs typeface="Arial"/>
              </a:rPr>
              <a:t>no</a:t>
            </a:r>
            <a:r>
              <a:rPr sz="2400" b="1" dirty="0">
                <a:latin typeface="Arial"/>
                <a:cs typeface="Arial"/>
              </a:rPr>
              <a:t>t</a:t>
            </a:r>
            <a:r>
              <a:rPr sz="2400" b="1" spc="10" dirty="0">
                <a:latin typeface="Arial"/>
                <a:cs typeface="Arial"/>
              </a:rPr>
              <a:t> </a:t>
            </a:r>
            <a:r>
              <a:rPr sz="2400" b="1" spc="-10" dirty="0">
                <a:latin typeface="Arial"/>
                <a:cs typeface="Arial"/>
              </a:rPr>
              <a:t>h</a:t>
            </a:r>
            <a:r>
              <a:rPr sz="2400" b="1" dirty="0">
                <a:latin typeface="Arial"/>
                <a:cs typeface="Arial"/>
              </a:rPr>
              <a:t>a</a:t>
            </a:r>
            <a:r>
              <a:rPr sz="2400" b="1" spc="-10" dirty="0">
                <a:latin typeface="Arial"/>
                <a:cs typeface="Arial"/>
              </a:rPr>
              <a:t>v</a:t>
            </a:r>
            <a:r>
              <a:rPr sz="2400" b="1" dirty="0">
                <a:latin typeface="Arial"/>
                <a:cs typeface="Arial"/>
              </a:rPr>
              <a:t>e</a:t>
            </a:r>
            <a:r>
              <a:rPr sz="2400" b="1" spc="-5" dirty="0">
                <a:latin typeface="Arial"/>
                <a:cs typeface="Arial"/>
              </a:rPr>
              <a:t> </a:t>
            </a:r>
            <a:r>
              <a:rPr sz="2400" b="1" dirty="0">
                <a:latin typeface="Arial"/>
                <a:cs typeface="Arial"/>
              </a:rPr>
              <a:t>to</a:t>
            </a:r>
            <a:r>
              <a:rPr sz="2400" b="1" spc="5" dirty="0">
                <a:latin typeface="Arial"/>
                <a:cs typeface="Arial"/>
              </a:rPr>
              <a:t> </a:t>
            </a:r>
            <a:r>
              <a:rPr sz="2400" b="1" spc="-10" dirty="0">
                <a:latin typeface="Arial"/>
                <a:cs typeface="Arial"/>
              </a:rPr>
              <a:t>se</a:t>
            </a:r>
            <a:r>
              <a:rPr sz="2400" b="1" dirty="0">
                <a:latin typeface="Arial"/>
                <a:cs typeface="Arial"/>
              </a:rPr>
              <a:t>nd</a:t>
            </a:r>
            <a:r>
              <a:rPr sz="2400" b="1" spc="-10" dirty="0">
                <a:latin typeface="Arial"/>
                <a:cs typeface="Arial"/>
              </a:rPr>
              <a:t> </a:t>
            </a:r>
            <a:r>
              <a:rPr sz="2400" b="1" dirty="0">
                <a:latin typeface="Arial"/>
                <a:cs typeface="Arial"/>
              </a:rPr>
              <a:t>a full w</a:t>
            </a:r>
            <a:r>
              <a:rPr sz="2400" b="1" spc="10" dirty="0">
                <a:latin typeface="Arial"/>
                <a:cs typeface="Arial"/>
              </a:rPr>
              <a:t>i</a:t>
            </a:r>
            <a:r>
              <a:rPr sz="2400" b="1" spc="-10" dirty="0">
                <a:latin typeface="Arial"/>
                <a:cs typeface="Arial"/>
              </a:rPr>
              <a:t>nd</a:t>
            </a:r>
            <a:r>
              <a:rPr sz="2400" b="1" dirty="0">
                <a:latin typeface="Arial"/>
                <a:cs typeface="Arial"/>
              </a:rPr>
              <a:t>ow</a:t>
            </a:r>
            <a:r>
              <a:rPr sz="2400" b="1" spc="-90" dirty="0">
                <a:latin typeface="Arial"/>
                <a:cs typeface="Arial"/>
              </a:rPr>
              <a:t>’</a:t>
            </a:r>
            <a:r>
              <a:rPr sz="2400" b="1" dirty="0">
                <a:latin typeface="Arial"/>
                <a:cs typeface="Arial"/>
              </a:rPr>
              <a:t>s  </a:t>
            </a:r>
            <a:r>
              <a:rPr sz="2400" b="1" spc="-5" dirty="0">
                <a:latin typeface="Arial"/>
                <a:cs typeface="Arial"/>
              </a:rPr>
              <a:t>worth</a:t>
            </a:r>
            <a:r>
              <a:rPr sz="2400" b="1" dirty="0">
                <a:latin typeface="Arial"/>
                <a:cs typeface="Arial"/>
              </a:rPr>
              <a:t> </a:t>
            </a:r>
            <a:r>
              <a:rPr sz="2400" b="1" spc="-5" dirty="0">
                <a:latin typeface="Arial"/>
                <a:cs typeface="Arial"/>
              </a:rPr>
              <a:t>of</a:t>
            </a:r>
            <a:r>
              <a:rPr sz="2400" b="1" spc="10" dirty="0">
                <a:latin typeface="Arial"/>
                <a:cs typeface="Arial"/>
              </a:rPr>
              <a:t> </a:t>
            </a:r>
            <a:r>
              <a:rPr sz="2400" b="1" spc="-5" dirty="0">
                <a:latin typeface="Arial"/>
                <a:cs typeface="Arial"/>
              </a:rPr>
              <a:t>data.</a:t>
            </a:r>
            <a:endParaRPr sz="2400">
              <a:latin typeface="Arial"/>
              <a:cs typeface="Arial"/>
            </a:endParaRPr>
          </a:p>
          <a:p>
            <a:pPr marL="437515" marR="1107440" indent="-425450">
              <a:lnSpc>
                <a:spcPct val="100000"/>
              </a:lnSpc>
            </a:pPr>
            <a:r>
              <a:rPr sz="2400" spc="-250" dirty="0">
                <a:solidFill>
                  <a:srgbClr val="FF0000"/>
                </a:solidFill>
                <a:latin typeface="MS UI Gothic"/>
                <a:cs typeface="MS UI Gothic"/>
              </a:rPr>
              <a:t>❏</a:t>
            </a:r>
            <a:r>
              <a:rPr sz="2400" spc="-65" dirty="0">
                <a:solidFill>
                  <a:srgbClr val="FF0000"/>
                </a:solidFill>
                <a:latin typeface="MS UI Gothic"/>
                <a:cs typeface="MS UI Gothic"/>
              </a:rPr>
              <a:t> </a:t>
            </a:r>
            <a:r>
              <a:rPr sz="2400" b="1" spc="-10" dirty="0">
                <a:latin typeface="Arial"/>
                <a:cs typeface="Arial"/>
              </a:rPr>
              <a:t>Th</a:t>
            </a:r>
            <a:r>
              <a:rPr sz="2400" b="1" dirty="0">
                <a:latin typeface="Arial"/>
                <a:cs typeface="Arial"/>
              </a:rPr>
              <a:t>e win</a:t>
            </a:r>
            <a:r>
              <a:rPr sz="2400" b="1" spc="-10" dirty="0">
                <a:latin typeface="Arial"/>
                <a:cs typeface="Arial"/>
              </a:rPr>
              <a:t>d</a:t>
            </a:r>
            <a:r>
              <a:rPr sz="2400" b="1" dirty="0">
                <a:latin typeface="Arial"/>
                <a:cs typeface="Arial"/>
              </a:rPr>
              <a:t>ow </a:t>
            </a:r>
            <a:r>
              <a:rPr sz="2400" b="1" spc="-10" dirty="0">
                <a:latin typeface="Arial"/>
                <a:cs typeface="Arial"/>
              </a:rPr>
              <a:t>ca</a:t>
            </a:r>
            <a:r>
              <a:rPr sz="2400" b="1" dirty="0">
                <a:latin typeface="Arial"/>
                <a:cs typeface="Arial"/>
              </a:rPr>
              <a:t>n </a:t>
            </a:r>
            <a:r>
              <a:rPr sz="2400" b="1" spc="-10" dirty="0">
                <a:latin typeface="Arial"/>
                <a:cs typeface="Arial"/>
              </a:rPr>
              <a:t>b</a:t>
            </a:r>
            <a:r>
              <a:rPr sz="2400" b="1" dirty="0">
                <a:latin typeface="Arial"/>
                <a:cs typeface="Arial"/>
              </a:rPr>
              <a:t>e </a:t>
            </a:r>
            <a:r>
              <a:rPr sz="2400" b="1" spc="-10" dirty="0">
                <a:latin typeface="Arial"/>
                <a:cs typeface="Arial"/>
              </a:rPr>
              <a:t>op</a:t>
            </a:r>
            <a:r>
              <a:rPr sz="2400" b="1" dirty="0">
                <a:latin typeface="Arial"/>
                <a:cs typeface="Arial"/>
              </a:rPr>
              <a:t>e</a:t>
            </a:r>
            <a:r>
              <a:rPr sz="2400" b="1" spc="-10" dirty="0">
                <a:latin typeface="Arial"/>
                <a:cs typeface="Arial"/>
              </a:rPr>
              <a:t>ne</a:t>
            </a:r>
            <a:r>
              <a:rPr sz="2400" b="1" dirty="0">
                <a:latin typeface="Arial"/>
                <a:cs typeface="Arial"/>
              </a:rPr>
              <a:t>d </a:t>
            </a:r>
            <a:r>
              <a:rPr sz="2400" b="1" spc="-10" dirty="0">
                <a:latin typeface="Arial"/>
                <a:cs typeface="Arial"/>
              </a:rPr>
              <a:t>o</a:t>
            </a:r>
            <a:r>
              <a:rPr sz="2400" b="1" dirty="0">
                <a:latin typeface="Arial"/>
                <a:cs typeface="Arial"/>
              </a:rPr>
              <a:t>r </a:t>
            </a:r>
            <a:r>
              <a:rPr sz="2400" b="1" spc="-10" dirty="0">
                <a:latin typeface="Arial"/>
                <a:cs typeface="Arial"/>
              </a:rPr>
              <a:t>c</a:t>
            </a:r>
            <a:r>
              <a:rPr sz="2400" b="1" dirty="0">
                <a:latin typeface="Arial"/>
                <a:cs typeface="Arial"/>
              </a:rPr>
              <a:t>lo</a:t>
            </a:r>
            <a:r>
              <a:rPr sz="2400" b="1" spc="-10" dirty="0">
                <a:latin typeface="Arial"/>
                <a:cs typeface="Arial"/>
              </a:rPr>
              <a:t>se</a:t>
            </a:r>
            <a:r>
              <a:rPr sz="2400" b="1" dirty="0">
                <a:latin typeface="Arial"/>
                <a:cs typeface="Arial"/>
              </a:rPr>
              <a:t>d </a:t>
            </a:r>
            <a:r>
              <a:rPr sz="2400" b="1" spc="-10" dirty="0">
                <a:latin typeface="Arial"/>
                <a:cs typeface="Arial"/>
              </a:rPr>
              <a:t>b</a:t>
            </a:r>
            <a:r>
              <a:rPr sz="2400" b="1" dirty="0">
                <a:latin typeface="Arial"/>
                <a:cs typeface="Arial"/>
              </a:rPr>
              <a:t>y the  </a:t>
            </a:r>
            <a:r>
              <a:rPr sz="2400" b="1" spc="-25" dirty="0">
                <a:latin typeface="Arial"/>
                <a:cs typeface="Arial"/>
              </a:rPr>
              <a:t>receiver,</a:t>
            </a:r>
            <a:r>
              <a:rPr sz="2400" b="1" spc="-5" dirty="0">
                <a:latin typeface="Arial"/>
                <a:cs typeface="Arial"/>
              </a:rPr>
              <a:t> but</a:t>
            </a:r>
            <a:r>
              <a:rPr sz="2400" b="1" dirty="0">
                <a:latin typeface="Arial"/>
                <a:cs typeface="Arial"/>
              </a:rPr>
              <a:t> </a:t>
            </a:r>
            <a:r>
              <a:rPr sz="2400" b="1" spc="-5" dirty="0">
                <a:latin typeface="Arial"/>
                <a:cs typeface="Arial"/>
              </a:rPr>
              <a:t>should</a:t>
            </a:r>
            <a:r>
              <a:rPr sz="2400" b="1" dirty="0">
                <a:latin typeface="Arial"/>
                <a:cs typeface="Arial"/>
              </a:rPr>
              <a:t> </a:t>
            </a:r>
            <a:r>
              <a:rPr sz="2400" b="1" spc="-10" dirty="0">
                <a:latin typeface="Arial"/>
                <a:cs typeface="Arial"/>
              </a:rPr>
              <a:t>not</a:t>
            </a:r>
            <a:r>
              <a:rPr sz="2400" b="1" spc="10" dirty="0">
                <a:latin typeface="Arial"/>
                <a:cs typeface="Arial"/>
              </a:rPr>
              <a:t> </a:t>
            </a:r>
            <a:r>
              <a:rPr sz="2400" b="1" spc="-5" dirty="0">
                <a:latin typeface="Arial"/>
                <a:cs typeface="Arial"/>
              </a:rPr>
              <a:t>be</a:t>
            </a:r>
            <a:r>
              <a:rPr sz="2400" b="1" dirty="0">
                <a:latin typeface="Arial"/>
                <a:cs typeface="Arial"/>
              </a:rPr>
              <a:t> </a:t>
            </a:r>
            <a:r>
              <a:rPr sz="2400" b="1" spc="-10" dirty="0">
                <a:latin typeface="Arial"/>
                <a:cs typeface="Arial"/>
              </a:rPr>
              <a:t>shrunk.</a:t>
            </a:r>
            <a:endParaRPr sz="2400">
              <a:latin typeface="Arial"/>
              <a:cs typeface="Arial"/>
            </a:endParaRPr>
          </a:p>
          <a:p>
            <a:pPr marL="437515" marR="5080" indent="-425450">
              <a:lnSpc>
                <a:spcPct val="100000"/>
              </a:lnSpc>
            </a:pPr>
            <a:r>
              <a:rPr sz="2400" spc="-250" dirty="0">
                <a:solidFill>
                  <a:srgbClr val="FF0000"/>
                </a:solidFill>
                <a:latin typeface="MS UI Gothic"/>
                <a:cs typeface="MS UI Gothic"/>
              </a:rPr>
              <a:t>❏</a:t>
            </a:r>
            <a:r>
              <a:rPr sz="2400" spc="-65" dirty="0">
                <a:solidFill>
                  <a:srgbClr val="FF0000"/>
                </a:solidFill>
                <a:latin typeface="MS UI Gothic"/>
                <a:cs typeface="MS UI Gothic"/>
              </a:rPr>
              <a:t> </a:t>
            </a:r>
            <a:r>
              <a:rPr sz="2400" b="1" spc="-10" dirty="0">
                <a:latin typeface="Arial"/>
                <a:cs typeface="Arial"/>
              </a:rPr>
              <a:t>Th</a:t>
            </a:r>
            <a:r>
              <a:rPr sz="2400" b="1" dirty="0">
                <a:latin typeface="Arial"/>
                <a:cs typeface="Arial"/>
              </a:rPr>
              <a:t>e </a:t>
            </a:r>
            <a:r>
              <a:rPr sz="2400" b="1" spc="-10" dirty="0">
                <a:latin typeface="Arial"/>
                <a:cs typeface="Arial"/>
              </a:rPr>
              <a:t>de</a:t>
            </a:r>
            <a:r>
              <a:rPr sz="2400" b="1" dirty="0">
                <a:latin typeface="Arial"/>
                <a:cs typeface="Arial"/>
              </a:rPr>
              <a:t>stin</a:t>
            </a:r>
            <a:r>
              <a:rPr sz="2400" b="1" spc="-10" dirty="0">
                <a:latin typeface="Arial"/>
                <a:cs typeface="Arial"/>
              </a:rPr>
              <a:t>a</a:t>
            </a:r>
            <a:r>
              <a:rPr sz="2400" b="1" dirty="0">
                <a:latin typeface="Arial"/>
                <a:cs typeface="Arial"/>
              </a:rPr>
              <a:t>tion</a:t>
            </a:r>
            <a:r>
              <a:rPr sz="2400" b="1" spc="-10" dirty="0">
                <a:latin typeface="Arial"/>
                <a:cs typeface="Arial"/>
              </a:rPr>
              <a:t> </a:t>
            </a:r>
            <a:r>
              <a:rPr sz="2400" b="1" dirty="0">
                <a:latin typeface="Arial"/>
                <a:cs typeface="Arial"/>
              </a:rPr>
              <a:t>c</a:t>
            </a:r>
            <a:r>
              <a:rPr sz="2400" b="1" spc="-10" dirty="0">
                <a:latin typeface="Arial"/>
                <a:cs typeface="Arial"/>
              </a:rPr>
              <a:t>a</a:t>
            </a:r>
            <a:r>
              <a:rPr sz="2400" b="1" dirty="0">
                <a:latin typeface="Arial"/>
                <a:cs typeface="Arial"/>
              </a:rPr>
              <a:t>n</a:t>
            </a:r>
            <a:r>
              <a:rPr sz="2400" b="1" spc="-10" dirty="0">
                <a:latin typeface="Arial"/>
                <a:cs typeface="Arial"/>
              </a:rPr>
              <a:t> </a:t>
            </a:r>
            <a:r>
              <a:rPr sz="2400" b="1" dirty="0">
                <a:latin typeface="Arial"/>
                <a:cs typeface="Arial"/>
              </a:rPr>
              <a:t>s</a:t>
            </a:r>
            <a:r>
              <a:rPr sz="2400" b="1" spc="-10" dirty="0">
                <a:latin typeface="Arial"/>
                <a:cs typeface="Arial"/>
              </a:rPr>
              <a:t>en</a:t>
            </a:r>
            <a:r>
              <a:rPr sz="2400" b="1" dirty="0">
                <a:latin typeface="Arial"/>
                <a:cs typeface="Arial"/>
              </a:rPr>
              <a:t>d </a:t>
            </a:r>
            <a:r>
              <a:rPr sz="2400" b="1" spc="-10" dirty="0">
                <a:latin typeface="Arial"/>
                <a:cs typeface="Arial"/>
              </a:rPr>
              <a:t>a</a:t>
            </a:r>
            <a:r>
              <a:rPr sz="2400" b="1" dirty="0">
                <a:latin typeface="Arial"/>
                <a:cs typeface="Arial"/>
              </a:rPr>
              <a:t>n </a:t>
            </a:r>
            <a:r>
              <a:rPr sz="2400" b="1" spc="-10" dirty="0">
                <a:latin typeface="Arial"/>
                <a:cs typeface="Arial"/>
              </a:rPr>
              <a:t>ack</a:t>
            </a:r>
            <a:r>
              <a:rPr sz="2400" b="1" dirty="0">
                <a:latin typeface="Arial"/>
                <a:cs typeface="Arial"/>
              </a:rPr>
              <a:t>n</a:t>
            </a:r>
            <a:r>
              <a:rPr sz="2400" b="1" spc="-10" dirty="0">
                <a:latin typeface="Arial"/>
                <a:cs typeface="Arial"/>
              </a:rPr>
              <a:t>o</a:t>
            </a:r>
            <a:r>
              <a:rPr sz="2400" b="1" dirty="0">
                <a:latin typeface="Arial"/>
                <a:cs typeface="Arial"/>
              </a:rPr>
              <a:t>w</a:t>
            </a:r>
            <a:r>
              <a:rPr sz="2400" b="1" spc="10" dirty="0">
                <a:latin typeface="Arial"/>
                <a:cs typeface="Arial"/>
              </a:rPr>
              <a:t>l</a:t>
            </a:r>
            <a:r>
              <a:rPr sz="2400" b="1" spc="-10" dirty="0">
                <a:latin typeface="Arial"/>
                <a:cs typeface="Arial"/>
              </a:rPr>
              <a:t>edg</a:t>
            </a:r>
            <a:r>
              <a:rPr sz="2400" b="1" dirty="0">
                <a:latin typeface="Arial"/>
                <a:cs typeface="Arial"/>
              </a:rPr>
              <a:t>m</a:t>
            </a:r>
            <a:r>
              <a:rPr sz="2400" b="1" spc="-10" dirty="0">
                <a:latin typeface="Arial"/>
                <a:cs typeface="Arial"/>
              </a:rPr>
              <a:t>e</a:t>
            </a:r>
            <a:r>
              <a:rPr sz="2400" b="1" dirty="0">
                <a:latin typeface="Arial"/>
                <a:cs typeface="Arial"/>
              </a:rPr>
              <a:t>nt </a:t>
            </a:r>
            <a:r>
              <a:rPr sz="2400" b="1" spc="-10" dirty="0">
                <a:latin typeface="Arial"/>
                <a:cs typeface="Arial"/>
              </a:rPr>
              <a:t>a</a:t>
            </a:r>
            <a:r>
              <a:rPr sz="2400" b="1" dirty="0">
                <a:latin typeface="Arial"/>
                <a:cs typeface="Arial"/>
              </a:rPr>
              <a:t>t  </a:t>
            </a:r>
            <a:r>
              <a:rPr sz="2400" b="1" spc="-10" dirty="0">
                <a:latin typeface="Arial"/>
                <a:cs typeface="Arial"/>
              </a:rPr>
              <a:t>any </a:t>
            </a:r>
            <a:r>
              <a:rPr sz="2400" b="1" dirty="0">
                <a:latin typeface="Arial"/>
                <a:cs typeface="Arial"/>
              </a:rPr>
              <a:t>time </a:t>
            </a:r>
            <a:r>
              <a:rPr sz="2400" b="1" spc="-5" dirty="0">
                <a:latin typeface="Arial"/>
                <a:cs typeface="Arial"/>
              </a:rPr>
              <a:t>as long </a:t>
            </a:r>
            <a:r>
              <a:rPr sz="2400" b="1" dirty="0">
                <a:latin typeface="Arial"/>
                <a:cs typeface="Arial"/>
              </a:rPr>
              <a:t>as it </a:t>
            </a:r>
            <a:r>
              <a:rPr sz="2400" b="1" spc="-5" dirty="0">
                <a:latin typeface="Arial"/>
                <a:cs typeface="Arial"/>
              </a:rPr>
              <a:t>does not result </a:t>
            </a:r>
            <a:r>
              <a:rPr sz="2400" b="1" dirty="0">
                <a:latin typeface="Arial"/>
                <a:cs typeface="Arial"/>
              </a:rPr>
              <a:t>in a </a:t>
            </a:r>
            <a:r>
              <a:rPr sz="2400" b="1" spc="-5" dirty="0">
                <a:latin typeface="Arial"/>
                <a:cs typeface="Arial"/>
              </a:rPr>
              <a:t>shrinking </a:t>
            </a:r>
            <a:r>
              <a:rPr sz="2400" b="1" spc="-655" dirty="0">
                <a:latin typeface="Arial"/>
                <a:cs typeface="Arial"/>
              </a:rPr>
              <a:t> </a:t>
            </a:r>
            <a:r>
              <a:rPr sz="2400" b="1" spc="-20" dirty="0">
                <a:latin typeface="Arial"/>
                <a:cs typeface="Arial"/>
              </a:rPr>
              <a:t>window.</a:t>
            </a:r>
            <a:endParaRPr sz="2400">
              <a:latin typeface="Arial"/>
              <a:cs typeface="Arial"/>
            </a:endParaRPr>
          </a:p>
          <a:p>
            <a:pPr marL="351155" marR="393065" indent="-339090">
              <a:lnSpc>
                <a:spcPct val="100000"/>
              </a:lnSpc>
            </a:pPr>
            <a:r>
              <a:rPr sz="2400" spc="-250" dirty="0">
                <a:solidFill>
                  <a:srgbClr val="FF0000"/>
                </a:solidFill>
                <a:latin typeface="MS UI Gothic"/>
                <a:cs typeface="MS UI Gothic"/>
              </a:rPr>
              <a:t>❏</a:t>
            </a:r>
            <a:r>
              <a:rPr sz="2400" spc="-65" dirty="0">
                <a:solidFill>
                  <a:srgbClr val="FF0000"/>
                </a:solidFill>
                <a:latin typeface="MS UI Gothic"/>
                <a:cs typeface="MS UI Gothic"/>
              </a:rPr>
              <a:t> </a:t>
            </a:r>
            <a:r>
              <a:rPr sz="2400" b="1" spc="-10" dirty="0">
                <a:latin typeface="Arial"/>
                <a:cs typeface="Arial"/>
              </a:rPr>
              <a:t>Th</a:t>
            </a:r>
            <a:r>
              <a:rPr sz="2400" b="1" dirty="0">
                <a:latin typeface="Arial"/>
                <a:cs typeface="Arial"/>
              </a:rPr>
              <a:t>e </a:t>
            </a:r>
            <a:r>
              <a:rPr sz="2400" b="1" spc="-10" dirty="0">
                <a:latin typeface="Arial"/>
                <a:cs typeface="Arial"/>
              </a:rPr>
              <a:t>r</a:t>
            </a:r>
            <a:r>
              <a:rPr sz="2400" b="1" dirty="0">
                <a:latin typeface="Arial"/>
                <a:cs typeface="Arial"/>
              </a:rPr>
              <a:t>e</a:t>
            </a:r>
            <a:r>
              <a:rPr sz="2400" b="1" spc="-10" dirty="0">
                <a:latin typeface="Arial"/>
                <a:cs typeface="Arial"/>
              </a:rPr>
              <a:t>ce</a:t>
            </a:r>
            <a:r>
              <a:rPr sz="2400" b="1" dirty="0">
                <a:latin typeface="Arial"/>
                <a:cs typeface="Arial"/>
              </a:rPr>
              <a:t>iv</a:t>
            </a:r>
            <a:r>
              <a:rPr sz="2400" b="1" spc="-10" dirty="0">
                <a:latin typeface="Arial"/>
                <a:cs typeface="Arial"/>
              </a:rPr>
              <a:t>e</a:t>
            </a:r>
            <a:r>
              <a:rPr sz="2400" b="1" dirty="0">
                <a:latin typeface="Arial"/>
                <a:cs typeface="Arial"/>
              </a:rPr>
              <a:t>r</a:t>
            </a:r>
            <a:r>
              <a:rPr sz="2400" b="1" spc="-5" dirty="0">
                <a:latin typeface="Arial"/>
                <a:cs typeface="Arial"/>
              </a:rPr>
              <a:t> </a:t>
            </a:r>
            <a:r>
              <a:rPr sz="2400" b="1" dirty="0">
                <a:latin typeface="Arial"/>
                <a:cs typeface="Arial"/>
              </a:rPr>
              <a:t>c</a:t>
            </a:r>
            <a:r>
              <a:rPr sz="2400" b="1" spc="-10" dirty="0">
                <a:latin typeface="Arial"/>
                <a:cs typeface="Arial"/>
              </a:rPr>
              <a:t>a</a:t>
            </a:r>
            <a:r>
              <a:rPr sz="2400" b="1" dirty="0">
                <a:latin typeface="Arial"/>
                <a:cs typeface="Arial"/>
              </a:rPr>
              <a:t>n</a:t>
            </a:r>
            <a:r>
              <a:rPr sz="2400" b="1" spc="-10" dirty="0">
                <a:latin typeface="Arial"/>
                <a:cs typeface="Arial"/>
              </a:rPr>
              <a:t> </a:t>
            </a:r>
            <a:r>
              <a:rPr sz="2400" b="1" spc="5" dirty="0">
                <a:latin typeface="Arial"/>
                <a:cs typeface="Arial"/>
              </a:rPr>
              <a:t>t</a:t>
            </a:r>
            <a:r>
              <a:rPr sz="2400" b="1" spc="-10" dirty="0">
                <a:latin typeface="Arial"/>
                <a:cs typeface="Arial"/>
              </a:rPr>
              <a:t>e</a:t>
            </a:r>
            <a:r>
              <a:rPr sz="2400" b="1" dirty="0">
                <a:latin typeface="Arial"/>
                <a:cs typeface="Arial"/>
              </a:rPr>
              <a:t>m</a:t>
            </a:r>
            <a:r>
              <a:rPr sz="2400" b="1" spc="-10" dirty="0">
                <a:latin typeface="Arial"/>
                <a:cs typeface="Arial"/>
              </a:rPr>
              <a:t>po</a:t>
            </a:r>
            <a:r>
              <a:rPr sz="2400" b="1" dirty="0">
                <a:latin typeface="Arial"/>
                <a:cs typeface="Arial"/>
              </a:rPr>
              <a:t>r</a:t>
            </a:r>
            <a:r>
              <a:rPr sz="2400" b="1" spc="-10" dirty="0">
                <a:latin typeface="Arial"/>
                <a:cs typeface="Arial"/>
              </a:rPr>
              <a:t>a</a:t>
            </a:r>
            <a:r>
              <a:rPr sz="2400" b="1" dirty="0">
                <a:latin typeface="Arial"/>
                <a:cs typeface="Arial"/>
              </a:rPr>
              <a:t>rily </a:t>
            </a:r>
            <a:r>
              <a:rPr sz="2400" b="1" spc="-10" dirty="0">
                <a:latin typeface="Arial"/>
                <a:cs typeface="Arial"/>
              </a:rPr>
              <a:t>sh</a:t>
            </a:r>
            <a:r>
              <a:rPr sz="2400" b="1" dirty="0">
                <a:latin typeface="Arial"/>
                <a:cs typeface="Arial"/>
              </a:rPr>
              <a:t>ut d</a:t>
            </a:r>
            <a:r>
              <a:rPr sz="2400" b="1" spc="-10" dirty="0">
                <a:latin typeface="Arial"/>
                <a:cs typeface="Arial"/>
              </a:rPr>
              <a:t>o</a:t>
            </a:r>
            <a:r>
              <a:rPr sz="2400" b="1" dirty="0">
                <a:latin typeface="Arial"/>
                <a:cs typeface="Arial"/>
              </a:rPr>
              <a:t>wn the  </a:t>
            </a:r>
            <a:r>
              <a:rPr sz="2400" b="1" spc="-5" dirty="0">
                <a:latin typeface="Arial"/>
                <a:cs typeface="Arial"/>
              </a:rPr>
              <a:t>window;</a:t>
            </a:r>
            <a:r>
              <a:rPr sz="2400" b="1" spc="5" dirty="0">
                <a:latin typeface="Arial"/>
                <a:cs typeface="Arial"/>
              </a:rPr>
              <a:t> </a:t>
            </a:r>
            <a:r>
              <a:rPr sz="2400" b="1" dirty="0">
                <a:latin typeface="Arial"/>
                <a:cs typeface="Arial"/>
              </a:rPr>
              <a:t>the</a:t>
            </a:r>
            <a:r>
              <a:rPr sz="2400" b="1" spc="-10" dirty="0">
                <a:latin typeface="Arial"/>
                <a:cs typeface="Arial"/>
              </a:rPr>
              <a:t> </a:t>
            </a:r>
            <a:r>
              <a:rPr sz="2400" b="1" spc="-25" dirty="0">
                <a:latin typeface="Arial"/>
                <a:cs typeface="Arial"/>
              </a:rPr>
              <a:t>sender,</a:t>
            </a:r>
            <a:r>
              <a:rPr sz="2400" b="1" dirty="0">
                <a:latin typeface="Arial"/>
                <a:cs typeface="Arial"/>
              </a:rPr>
              <a:t> </a:t>
            </a:r>
            <a:r>
              <a:rPr sz="2400" b="1" spc="-25" dirty="0">
                <a:latin typeface="Arial"/>
                <a:cs typeface="Arial"/>
              </a:rPr>
              <a:t>however,</a:t>
            </a:r>
            <a:r>
              <a:rPr sz="2400" b="1" spc="-5" dirty="0">
                <a:latin typeface="Arial"/>
                <a:cs typeface="Arial"/>
              </a:rPr>
              <a:t> can</a:t>
            </a:r>
            <a:r>
              <a:rPr sz="2400" b="1" spc="-15" dirty="0">
                <a:latin typeface="Arial"/>
                <a:cs typeface="Arial"/>
              </a:rPr>
              <a:t> </a:t>
            </a:r>
            <a:r>
              <a:rPr sz="2400" b="1" spc="-5" dirty="0">
                <a:latin typeface="Arial"/>
                <a:cs typeface="Arial"/>
              </a:rPr>
              <a:t>always</a:t>
            </a:r>
            <a:r>
              <a:rPr sz="2400" b="1" dirty="0">
                <a:latin typeface="Arial"/>
                <a:cs typeface="Arial"/>
              </a:rPr>
              <a:t> </a:t>
            </a:r>
            <a:r>
              <a:rPr sz="2400" b="1" spc="-10" dirty="0">
                <a:latin typeface="Arial"/>
                <a:cs typeface="Arial"/>
              </a:rPr>
              <a:t>send</a:t>
            </a:r>
            <a:r>
              <a:rPr sz="2400" b="1" spc="-5" dirty="0">
                <a:latin typeface="Arial"/>
                <a:cs typeface="Arial"/>
              </a:rPr>
              <a:t> </a:t>
            </a:r>
            <a:r>
              <a:rPr sz="2400" b="1" dirty="0">
                <a:latin typeface="Arial"/>
                <a:cs typeface="Arial"/>
              </a:rPr>
              <a:t>a </a:t>
            </a:r>
            <a:r>
              <a:rPr sz="2400" b="1" spc="5" dirty="0">
                <a:latin typeface="Arial"/>
                <a:cs typeface="Arial"/>
              </a:rPr>
              <a:t> </a:t>
            </a:r>
            <a:r>
              <a:rPr sz="2400" b="1" spc="-10" dirty="0">
                <a:latin typeface="Arial"/>
                <a:cs typeface="Arial"/>
              </a:rPr>
              <a:t>segment</a:t>
            </a:r>
            <a:r>
              <a:rPr sz="2400" b="1" spc="5" dirty="0">
                <a:latin typeface="Arial"/>
                <a:cs typeface="Arial"/>
              </a:rPr>
              <a:t> </a:t>
            </a:r>
            <a:r>
              <a:rPr sz="2400" b="1" dirty="0">
                <a:latin typeface="Arial"/>
                <a:cs typeface="Arial"/>
              </a:rPr>
              <a:t>of 1</a:t>
            </a:r>
            <a:r>
              <a:rPr sz="2400" b="1" spc="-5" dirty="0">
                <a:latin typeface="Arial"/>
                <a:cs typeface="Arial"/>
              </a:rPr>
              <a:t> byte after</a:t>
            </a:r>
            <a:r>
              <a:rPr sz="2400" b="1" dirty="0">
                <a:latin typeface="Arial"/>
                <a:cs typeface="Arial"/>
              </a:rPr>
              <a:t> the</a:t>
            </a:r>
            <a:r>
              <a:rPr sz="2400" b="1" spc="-5" dirty="0">
                <a:latin typeface="Arial"/>
                <a:cs typeface="Arial"/>
              </a:rPr>
              <a:t> window </a:t>
            </a:r>
            <a:r>
              <a:rPr sz="2400" b="1" dirty="0">
                <a:latin typeface="Arial"/>
                <a:cs typeface="Arial"/>
              </a:rPr>
              <a:t>is </a:t>
            </a:r>
            <a:r>
              <a:rPr sz="2400" b="1" spc="-5" dirty="0">
                <a:latin typeface="Arial"/>
                <a:cs typeface="Arial"/>
              </a:rPr>
              <a:t>shut</a:t>
            </a:r>
            <a:r>
              <a:rPr sz="2400" b="1" dirty="0">
                <a:latin typeface="Arial"/>
                <a:cs typeface="Arial"/>
              </a:rPr>
              <a:t> </a:t>
            </a:r>
            <a:r>
              <a:rPr sz="2400" b="1" spc="-5" dirty="0">
                <a:latin typeface="Arial"/>
                <a:cs typeface="Arial"/>
              </a:rPr>
              <a:t>down.</a:t>
            </a:r>
            <a:endParaRPr sz="24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49</a:t>
            </a:fld>
            <a:endParaRPr dirty="0"/>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6792595">
              <a:lnSpc>
                <a:spcPct val="100000"/>
              </a:lnSpc>
              <a:spcBef>
                <a:spcPts val="100"/>
              </a:spcBef>
            </a:pPr>
            <a:r>
              <a:rPr spc="-5" dirty="0"/>
              <a:t>N</a:t>
            </a:r>
            <a:r>
              <a:rPr dirty="0"/>
              <a:t>ote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080385"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23.2	</a:t>
            </a:r>
            <a:r>
              <a:rPr sz="2000" spc="-5" dirty="0">
                <a:solidFill>
                  <a:srgbClr val="000000"/>
                </a:solidFill>
              </a:rPr>
              <a:t>Port</a:t>
            </a:r>
            <a:r>
              <a:rPr sz="2000" spc="-55" dirty="0">
                <a:solidFill>
                  <a:srgbClr val="000000"/>
                </a:solidFill>
              </a:rPr>
              <a:t> </a:t>
            </a:r>
            <a:r>
              <a:rPr sz="2000" spc="-5" dirty="0">
                <a:solidFill>
                  <a:srgbClr val="000000"/>
                </a:solidFill>
              </a:rPr>
              <a:t>numbers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04800" y="1683765"/>
            <a:ext cx="8364220" cy="3269234"/>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5</a:t>
            </a:fld>
            <a:endParaRPr sz="24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445260" y="2792729"/>
            <a:ext cx="6169025" cy="1488440"/>
          </a:xfrm>
          <a:prstGeom prst="rect">
            <a:avLst/>
          </a:prstGeom>
        </p:spPr>
        <p:txBody>
          <a:bodyPr vert="horz" wrap="square" lIns="0" tIns="12700" rIns="0" bIns="0" rtlCol="0">
            <a:spAutoFit/>
          </a:bodyPr>
          <a:lstStyle/>
          <a:p>
            <a:pPr marL="12065" marR="5080" algn="ctr">
              <a:lnSpc>
                <a:spcPct val="100000"/>
              </a:lnSpc>
              <a:spcBef>
                <a:spcPts val="100"/>
              </a:spcBef>
            </a:pPr>
            <a:r>
              <a:rPr sz="3200" b="1" dirty="0">
                <a:latin typeface="Arial"/>
                <a:cs typeface="Arial"/>
              </a:rPr>
              <a:t>ACK </a:t>
            </a:r>
            <a:r>
              <a:rPr sz="3200" b="1" spc="-5" dirty="0">
                <a:latin typeface="Arial"/>
                <a:cs typeface="Arial"/>
              </a:rPr>
              <a:t>segments do not consume </a:t>
            </a:r>
            <a:r>
              <a:rPr sz="3200" b="1" spc="-875" dirty="0">
                <a:latin typeface="Arial"/>
                <a:cs typeface="Arial"/>
              </a:rPr>
              <a:t> </a:t>
            </a:r>
            <a:r>
              <a:rPr sz="3200" b="1" dirty="0">
                <a:latin typeface="Arial"/>
                <a:cs typeface="Arial"/>
              </a:rPr>
              <a:t>sequence </a:t>
            </a:r>
            <a:r>
              <a:rPr sz="3200" b="1" spc="-5" dirty="0">
                <a:latin typeface="Arial"/>
                <a:cs typeface="Arial"/>
              </a:rPr>
              <a:t>numbers and are not </a:t>
            </a:r>
            <a:r>
              <a:rPr sz="3200" b="1" dirty="0">
                <a:latin typeface="Arial"/>
                <a:cs typeface="Arial"/>
              </a:rPr>
              <a:t> </a:t>
            </a:r>
            <a:r>
              <a:rPr sz="3200" b="1" spc="-5" dirty="0">
                <a:latin typeface="Arial"/>
                <a:cs typeface="Arial"/>
              </a:rPr>
              <a:t>acknowledged.</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816610" y="2792729"/>
            <a:ext cx="7421245" cy="1976120"/>
          </a:xfrm>
          <a:prstGeom prst="rect">
            <a:avLst/>
          </a:prstGeom>
        </p:spPr>
        <p:txBody>
          <a:bodyPr vert="horz" wrap="square" lIns="0" tIns="12700" rIns="0" bIns="0" rtlCol="0">
            <a:spAutoFit/>
          </a:bodyPr>
          <a:lstStyle/>
          <a:p>
            <a:pPr marL="12065" marR="5080" indent="2540" algn="ctr">
              <a:lnSpc>
                <a:spcPct val="100000"/>
              </a:lnSpc>
              <a:spcBef>
                <a:spcPts val="100"/>
              </a:spcBef>
            </a:pPr>
            <a:r>
              <a:rPr sz="3200" b="1" spc="-5" dirty="0">
                <a:latin typeface="Arial"/>
                <a:cs typeface="Arial"/>
              </a:rPr>
              <a:t>In modern implementations, </a:t>
            </a:r>
            <a:r>
              <a:rPr sz="3200" b="1" dirty="0">
                <a:latin typeface="Arial"/>
                <a:cs typeface="Arial"/>
              </a:rPr>
              <a:t>a </a:t>
            </a:r>
            <a:r>
              <a:rPr sz="3200" b="1" spc="5" dirty="0">
                <a:latin typeface="Arial"/>
                <a:cs typeface="Arial"/>
              </a:rPr>
              <a:t> </a:t>
            </a:r>
            <a:r>
              <a:rPr sz="3200" b="1" spc="-5" dirty="0">
                <a:latin typeface="Arial"/>
                <a:cs typeface="Arial"/>
              </a:rPr>
              <a:t>retransmission </a:t>
            </a:r>
            <a:r>
              <a:rPr sz="3200" b="1" dirty="0">
                <a:latin typeface="Arial"/>
                <a:cs typeface="Arial"/>
              </a:rPr>
              <a:t>occurs </a:t>
            </a:r>
            <a:r>
              <a:rPr sz="3200" b="1" spc="-5" dirty="0">
                <a:latin typeface="Arial"/>
                <a:cs typeface="Arial"/>
              </a:rPr>
              <a:t>if the </a:t>
            </a:r>
            <a:r>
              <a:rPr sz="3200" b="1" dirty="0">
                <a:latin typeface="Arial"/>
                <a:cs typeface="Arial"/>
              </a:rPr>
              <a:t> </a:t>
            </a:r>
            <a:r>
              <a:rPr sz="3200" b="1" spc="-5" dirty="0">
                <a:latin typeface="Arial"/>
                <a:cs typeface="Arial"/>
              </a:rPr>
              <a:t>retransmission</a:t>
            </a:r>
            <a:r>
              <a:rPr sz="3200" b="1" spc="-10" dirty="0">
                <a:latin typeface="Arial"/>
                <a:cs typeface="Arial"/>
              </a:rPr>
              <a:t> </a:t>
            </a:r>
            <a:r>
              <a:rPr sz="3200" b="1" spc="-5" dirty="0">
                <a:latin typeface="Arial"/>
                <a:cs typeface="Arial"/>
              </a:rPr>
              <a:t>timer</a:t>
            </a:r>
            <a:r>
              <a:rPr sz="3200" b="1" dirty="0">
                <a:latin typeface="Arial"/>
                <a:cs typeface="Arial"/>
              </a:rPr>
              <a:t> </a:t>
            </a:r>
            <a:r>
              <a:rPr sz="3200" b="1" spc="-5" dirty="0">
                <a:latin typeface="Arial"/>
                <a:cs typeface="Arial"/>
              </a:rPr>
              <a:t>expires</a:t>
            </a:r>
            <a:r>
              <a:rPr sz="3200" b="1" dirty="0">
                <a:latin typeface="Arial"/>
                <a:cs typeface="Arial"/>
              </a:rPr>
              <a:t> </a:t>
            </a:r>
            <a:r>
              <a:rPr sz="3200" b="1" spc="-5" dirty="0">
                <a:latin typeface="Arial"/>
                <a:cs typeface="Arial"/>
              </a:rPr>
              <a:t>or</a:t>
            </a:r>
            <a:r>
              <a:rPr sz="3200" b="1" dirty="0">
                <a:latin typeface="Arial"/>
                <a:cs typeface="Arial"/>
              </a:rPr>
              <a:t> three </a:t>
            </a:r>
            <a:r>
              <a:rPr sz="3200" b="1" spc="5" dirty="0">
                <a:latin typeface="Arial"/>
                <a:cs typeface="Arial"/>
              </a:rPr>
              <a:t> </a:t>
            </a:r>
            <a:r>
              <a:rPr sz="3200" b="1" spc="-5" dirty="0">
                <a:latin typeface="Arial"/>
                <a:cs typeface="Arial"/>
              </a:rPr>
              <a:t>duplicate</a:t>
            </a:r>
            <a:r>
              <a:rPr sz="3200" b="1" spc="-130" dirty="0">
                <a:latin typeface="Arial"/>
                <a:cs typeface="Arial"/>
              </a:rPr>
              <a:t> </a:t>
            </a:r>
            <a:r>
              <a:rPr sz="3200" b="1" dirty="0">
                <a:latin typeface="Arial"/>
                <a:cs typeface="Arial"/>
              </a:rPr>
              <a:t>ACK</a:t>
            </a:r>
            <a:r>
              <a:rPr sz="3200" b="1" spc="-10" dirty="0">
                <a:latin typeface="Arial"/>
                <a:cs typeface="Arial"/>
              </a:rPr>
              <a:t> </a:t>
            </a:r>
            <a:r>
              <a:rPr sz="3200" b="1" spc="-5" dirty="0">
                <a:latin typeface="Arial"/>
                <a:cs typeface="Arial"/>
              </a:rPr>
              <a:t>segments </a:t>
            </a:r>
            <a:r>
              <a:rPr sz="3200" b="1" dirty="0">
                <a:latin typeface="Arial"/>
                <a:cs typeface="Arial"/>
              </a:rPr>
              <a:t>have </a:t>
            </a:r>
            <a:r>
              <a:rPr sz="3200" b="1" spc="-5" dirty="0">
                <a:latin typeface="Arial"/>
                <a:cs typeface="Arial"/>
              </a:rPr>
              <a:t>arrived.</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980439" y="2792729"/>
            <a:ext cx="7094220" cy="1000760"/>
          </a:xfrm>
          <a:prstGeom prst="rect">
            <a:avLst/>
          </a:prstGeom>
        </p:spPr>
        <p:txBody>
          <a:bodyPr vert="horz" wrap="square" lIns="0" tIns="12700" rIns="0" bIns="0" rtlCol="0">
            <a:spAutoFit/>
          </a:bodyPr>
          <a:lstStyle/>
          <a:p>
            <a:pPr marL="2161540" marR="5080" indent="-2148840">
              <a:lnSpc>
                <a:spcPct val="100000"/>
              </a:lnSpc>
              <a:spcBef>
                <a:spcPts val="100"/>
              </a:spcBef>
            </a:pPr>
            <a:r>
              <a:rPr sz="3200" b="1" spc="-5" dirty="0">
                <a:latin typeface="Arial"/>
                <a:cs typeface="Arial"/>
              </a:rPr>
              <a:t>No retransmission timer is </a:t>
            </a:r>
            <a:r>
              <a:rPr sz="3200" b="1" dirty="0">
                <a:latin typeface="Arial"/>
                <a:cs typeface="Arial"/>
              </a:rPr>
              <a:t>set </a:t>
            </a:r>
            <a:r>
              <a:rPr sz="3200" b="1" spc="-5" dirty="0">
                <a:latin typeface="Arial"/>
                <a:cs typeface="Arial"/>
              </a:rPr>
              <a:t>for </a:t>
            </a:r>
            <a:r>
              <a:rPr sz="3200" b="1" dirty="0">
                <a:latin typeface="Arial"/>
                <a:cs typeface="Arial"/>
              </a:rPr>
              <a:t>an </a:t>
            </a:r>
            <a:r>
              <a:rPr sz="3200" b="1" spc="-875" dirty="0">
                <a:latin typeface="Arial"/>
                <a:cs typeface="Arial"/>
              </a:rPr>
              <a:t> </a:t>
            </a:r>
            <a:r>
              <a:rPr sz="3200" b="1" dirty="0">
                <a:latin typeface="Arial"/>
                <a:cs typeface="Arial"/>
              </a:rPr>
              <a:t>ACK</a:t>
            </a:r>
            <a:r>
              <a:rPr sz="3200" b="1" spc="-10" dirty="0">
                <a:latin typeface="Arial"/>
                <a:cs typeface="Arial"/>
              </a:rPr>
              <a:t> </a:t>
            </a:r>
            <a:r>
              <a:rPr sz="3200" b="1" spc="-5" dirty="0">
                <a:latin typeface="Arial"/>
                <a:cs typeface="Arial"/>
              </a:rPr>
              <a:t>segment.</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52</a:t>
            </a:fld>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33730" y="2792729"/>
            <a:ext cx="7787640" cy="1976120"/>
          </a:xfrm>
          <a:prstGeom prst="rect">
            <a:avLst/>
          </a:prstGeom>
        </p:spPr>
        <p:txBody>
          <a:bodyPr vert="horz" wrap="square" lIns="0" tIns="12700" rIns="0" bIns="0" rtlCol="0">
            <a:spAutoFit/>
          </a:bodyPr>
          <a:lstStyle/>
          <a:p>
            <a:pPr marL="12065" marR="5080" indent="1905" algn="ctr">
              <a:lnSpc>
                <a:spcPct val="100000"/>
              </a:lnSpc>
              <a:spcBef>
                <a:spcPts val="100"/>
              </a:spcBef>
            </a:pPr>
            <a:r>
              <a:rPr sz="3200" b="1" spc="-5" dirty="0">
                <a:latin typeface="Arial"/>
                <a:cs typeface="Arial"/>
              </a:rPr>
              <a:t>Data </a:t>
            </a:r>
            <a:r>
              <a:rPr sz="3200" b="1" dirty="0">
                <a:latin typeface="Arial"/>
                <a:cs typeface="Arial"/>
              </a:rPr>
              <a:t>may arrive </a:t>
            </a:r>
            <a:r>
              <a:rPr sz="3200" b="1" spc="-5" dirty="0">
                <a:latin typeface="Arial"/>
                <a:cs typeface="Arial"/>
              </a:rPr>
              <a:t>out </a:t>
            </a:r>
            <a:r>
              <a:rPr sz="3200" b="1" dirty="0">
                <a:latin typeface="Arial"/>
                <a:cs typeface="Arial"/>
              </a:rPr>
              <a:t>of </a:t>
            </a:r>
            <a:r>
              <a:rPr sz="3200" b="1" spc="-5" dirty="0">
                <a:latin typeface="Arial"/>
                <a:cs typeface="Arial"/>
              </a:rPr>
              <a:t>order </a:t>
            </a:r>
            <a:r>
              <a:rPr sz="3200" b="1" dirty="0">
                <a:latin typeface="Arial"/>
                <a:cs typeface="Arial"/>
              </a:rPr>
              <a:t>and be </a:t>
            </a:r>
            <a:r>
              <a:rPr sz="3200" b="1" spc="5" dirty="0">
                <a:latin typeface="Arial"/>
                <a:cs typeface="Arial"/>
              </a:rPr>
              <a:t> </a:t>
            </a:r>
            <a:r>
              <a:rPr sz="3200" b="1" spc="-5" dirty="0">
                <a:latin typeface="Arial"/>
                <a:cs typeface="Arial"/>
              </a:rPr>
              <a:t>temporarily stored </a:t>
            </a:r>
            <a:r>
              <a:rPr sz="3200" b="1" dirty="0">
                <a:latin typeface="Arial"/>
                <a:cs typeface="Arial"/>
              </a:rPr>
              <a:t>by the </a:t>
            </a:r>
            <a:r>
              <a:rPr sz="3200" b="1" spc="-5" dirty="0">
                <a:latin typeface="Arial"/>
                <a:cs typeface="Arial"/>
              </a:rPr>
              <a:t>receiving </a:t>
            </a:r>
            <a:r>
              <a:rPr sz="3200" b="1" spc="-110" dirty="0">
                <a:latin typeface="Arial"/>
                <a:cs typeface="Arial"/>
              </a:rPr>
              <a:t>TCP, </a:t>
            </a:r>
            <a:r>
              <a:rPr sz="3200" b="1" spc="-875" dirty="0">
                <a:latin typeface="Arial"/>
                <a:cs typeface="Arial"/>
              </a:rPr>
              <a:t> </a:t>
            </a:r>
            <a:r>
              <a:rPr sz="3200" b="1" spc="-5" dirty="0">
                <a:latin typeface="Arial"/>
                <a:cs typeface="Arial"/>
              </a:rPr>
              <a:t>but TCP </a:t>
            </a:r>
            <a:r>
              <a:rPr sz="3200" b="1" dirty="0">
                <a:latin typeface="Arial"/>
                <a:cs typeface="Arial"/>
              </a:rPr>
              <a:t>guarantees that no </a:t>
            </a:r>
            <a:r>
              <a:rPr sz="3200" b="1" spc="-5" dirty="0">
                <a:latin typeface="Arial"/>
                <a:cs typeface="Arial"/>
              </a:rPr>
              <a:t>out-of-order </a:t>
            </a:r>
            <a:r>
              <a:rPr sz="3200" b="1" spc="-875" dirty="0">
                <a:latin typeface="Arial"/>
                <a:cs typeface="Arial"/>
              </a:rPr>
              <a:t> </a:t>
            </a:r>
            <a:r>
              <a:rPr sz="3200" b="1" spc="-5" dirty="0">
                <a:latin typeface="Arial"/>
                <a:cs typeface="Arial"/>
              </a:rPr>
              <a:t>segment</a:t>
            </a:r>
            <a:r>
              <a:rPr sz="3200" b="1" spc="-15" dirty="0">
                <a:latin typeface="Arial"/>
                <a:cs typeface="Arial"/>
              </a:rPr>
              <a:t> </a:t>
            </a:r>
            <a:r>
              <a:rPr sz="3200" b="1" spc="-5" dirty="0">
                <a:latin typeface="Arial"/>
                <a:cs typeface="Arial"/>
              </a:rPr>
              <a:t>is</a:t>
            </a:r>
            <a:r>
              <a:rPr sz="3200" b="1" dirty="0">
                <a:latin typeface="Arial"/>
                <a:cs typeface="Arial"/>
              </a:rPr>
              <a:t> </a:t>
            </a:r>
            <a:r>
              <a:rPr sz="3200" b="1" spc="-5" dirty="0">
                <a:latin typeface="Arial"/>
                <a:cs typeface="Arial"/>
              </a:rPr>
              <a:t>delivered</a:t>
            </a:r>
            <a:r>
              <a:rPr sz="3200" b="1" spc="-10" dirty="0">
                <a:latin typeface="Arial"/>
                <a:cs typeface="Arial"/>
              </a:rPr>
              <a:t> </a:t>
            </a:r>
            <a:r>
              <a:rPr sz="3200" b="1" dirty="0">
                <a:latin typeface="Arial"/>
                <a:cs typeface="Arial"/>
              </a:rPr>
              <a:t>to</a:t>
            </a:r>
            <a:r>
              <a:rPr sz="3200" b="1" spc="-5" dirty="0">
                <a:latin typeface="Arial"/>
                <a:cs typeface="Arial"/>
              </a:rPr>
              <a:t> </a:t>
            </a:r>
            <a:r>
              <a:rPr sz="3200" b="1" dirty="0">
                <a:latin typeface="Arial"/>
                <a:cs typeface="Arial"/>
              </a:rPr>
              <a:t>the</a:t>
            </a:r>
            <a:r>
              <a:rPr sz="3200" b="1" spc="-5" dirty="0">
                <a:latin typeface="Arial"/>
                <a:cs typeface="Arial"/>
              </a:rPr>
              <a:t> </a:t>
            </a:r>
            <a:r>
              <a:rPr sz="3200" b="1" dirty="0">
                <a:latin typeface="Arial"/>
                <a:cs typeface="Arial"/>
              </a:rPr>
              <a:t>process.</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8382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262890"/>
            <a:ext cx="3672204"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23.24	</a:t>
            </a:r>
            <a:r>
              <a:rPr sz="2000" dirty="0">
                <a:solidFill>
                  <a:srgbClr val="000000"/>
                </a:solidFill>
              </a:rPr>
              <a:t>Normal</a:t>
            </a:r>
            <a:r>
              <a:rPr sz="2000" spc="-60" dirty="0">
                <a:solidFill>
                  <a:srgbClr val="000000"/>
                </a:solidFill>
              </a:rPr>
              <a:t> </a:t>
            </a:r>
            <a:r>
              <a:rPr sz="2000" spc="-5" dirty="0">
                <a:solidFill>
                  <a:srgbClr val="000000"/>
                </a:solidFill>
              </a:rPr>
              <a:t>operation</a:t>
            </a:r>
            <a:endParaRPr sz="2000">
              <a:latin typeface="Times New Roman"/>
              <a:cs typeface="Times New Roman"/>
            </a:endParaRPr>
          </a:p>
        </p:txBody>
      </p:sp>
      <p:sp>
        <p:nvSpPr>
          <p:cNvPr id="4" name="object 4"/>
          <p:cNvSpPr/>
          <p:nvPr/>
        </p:nvSpPr>
        <p:spPr>
          <a:xfrm>
            <a:off x="152400" y="63246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165974" y="1138840"/>
            <a:ext cx="5996825" cy="499284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3540" y="415290"/>
            <a:ext cx="317563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5"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23.25	</a:t>
            </a:r>
            <a:r>
              <a:rPr sz="2000" spc="-5" dirty="0">
                <a:solidFill>
                  <a:srgbClr val="000000"/>
                </a:solidFill>
              </a:rPr>
              <a:t>Lost</a:t>
            </a:r>
            <a:r>
              <a:rPr sz="2000" spc="-85" dirty="0">
                <a:solidFill>
                  <a:srgbClr val="000000"/>
                </a:solidFill>
              </a:rPr>
              <a:t> </a:t>
            </a:r>
            <a:r>
              <a:rPr sz="2000" dirty="0">
                <a:solidFill>
                  <a:srgbClr val="000000"/>
                </a:solidFill>
              </a:rPr>
              <a:t>segment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45519" y="1163345"/>
            <a:ext cx="7461550" cy="4950058"/>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44219" y="2792729"/>
            <a:ext cx="7566025" cy="1000760"/>
          </a:xfrm>
          <a:prstGeom prst="rect">
            <a:avLst/>
          </a:prstGeom>
        </p:spPr>
        <p:txBody>
          <a:bodyPr vert="horz" wrap="square" lIns="0" tIns="12700" rIns="0" bIns="0" rtlCol="0">
            <a:spAutoFit/>
          </a:bodyPr>
          <a:lstStyle/>
          <a:p>
            <a:pPr marL="1865630" marR="5080" indent="-1852930">
              <a:lnSpc>
                <a:spcPct val="100000"/>
              </a:lnSpc>
              <a:spcBef>
                <a:spcPts val="100"/>
              </a:spcBef>
            </a:pPr>
            <a:r>
              <a:rPr sz="3200" b="1" dirty="0">
                <a:latin typeface="Arial"/>
                <a:cs typeface="Arial"/>
              </a:rPr>
              <a:t>The</a:t>
            </a:r>
            <a:r>
              <a:rPr sz="3200" b="1" spc="-10" dirty="0">
                <a:latin typeface="Arial"/>
                <a:cs typeface="Arial"/>
              </a:rPr>
              <a:t> </a:t>
            </a:r>
            <a:r>
              <a:rPr sz="3200" b="1" dirty="0">
                <a:latin typeface="Arial"/>
                <a:cs typeface="Arial"/>
              </a:rPr>
              <a:t>receiver</a:t>
            </a:r>
            <a:r>
              <a:rPr sz="3200" b="1" spc="-15" dirty="0">
                <a:latin typeface="Arial"/>
                <a:cs typeface="Arial"/>
              </a:rPr>
              <a:t> </a:t>
            </a:r>
            <a:r>
              <a:rPr sz="3200" b="1" dirty="0">
                <a:latin typeface="Arial"/>
                <a:cs typeface="Arial"/>
              </a:rPr>
              <a:t>TCP</a:t>
            </a:r>
            <a:r>
              <a:rPr sz="3200" b="1" spc="-75" dirty="0">
                <a:latin typeface="Arial"/>
                <a:cs typeface="Arial"/>
              </a:rPr>
              <a:t> </a:t>
            </a:r>
            <a:r>
              <a:rPr sz="3200" b="1" spc="-5" dirty="0">
                <a:latin typeface="Arial"/>
                <a:cs typeface="Arial"/>
              </a:rPr>
              <a:t>delivers only ordered </a:t>
            </a:r>
            <a:r>
              <a:rPr sz="3200" b="1" spc="-875" dirty="0">
                <a:latin typeface="Arial"/>
                <a:cs typeface="Arial"/>
              </a:rPr>
              <a:t> </a:t>
            </a:r>
            <a:r>
              <a:rPr sz="3200" b="1" spc="-5" dirty="0">
                <a:latin typeface="Arial"/>
                <a:cs typeface="Arial"/>
              </a:rPr>
              <a:t>data to the </a:t>
            </a:r>
            <a:r>
              <a:rPr sz="3200" b="1" dirty="0">
                <a:latin typeface="Arial"/>
                <a:cs typeface="Arial"/>
              </a:rPr>
              <a:t>process.</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13690" y="440690"/>
            <a:ext cx="4594225"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24-4</a:t>
            </a:r>
            <a:r>
              <a:rPr sz="3200" i="0" spc="-55" dirty="0">
                <a:solidFill>
                  <a:srgbClr val="000000"/>
                </a:solidFill>
                <a:latin typeface="Times New Roman"/>
                <a:cs typeface="Times New Roman"/>
              </a:rPr>
              <a:t> </a:t>
            </a:r>
            <a:r>
              <a:rPr sz="3200" i="0" spc="185" dirty="0">
                <a:solidFill>
                  <a:srgbClr val="000000"/>
                </a:solidFill>
                <a:latin typeface="Times New Roman"/>
                <a:cs typeface="Times New Roman"/>
              </a:rPr>
              <a:t>TWOEXAMPLES</a:t>
            </a:r>
            <a:endParaRPr sz="3200">
              <a:latin typeface="Times New Roman"/>
              <a:cs typeface="Times New Roman"/>
            </a:endParaRPr>
          </a:p>
        </p:txBody>
      </p:sp>
      <p:sp>
        <p:nvSpPr>
          <p:cNvPr id="6" name="object 6"/>
          <p:cNvSpPr txBox="1"/>
          <p:nvPr/>
        </p:nvSpPr>
        <p:spPr>
          <a:xfrm>
            <a:off x="382270" y="1634490"/>
            <a:ext cx="8067040" cy="1305560"/>
          </a:xfrm>
          <a:prstGeom prst="rect">
            <a:avLst/>
          </a:prstGeom>
        </p:spPr>
        <p:txBody>
          <a:bodyPr vert="horz" wrap="square" lIns="0" tIns="12700" rIns="0" bIns="0" rtlCol="0">
            <a:spAutoFit/>
          </a:bodyPr>
          <a:lstStyle/>
          <a:p>
            <a:pPr marL="12700" marR="5080" algn="just">
              <a:lnSpc>
                <a:spcPct val="100000"/>
              </a:lnSpc>
              <a:spcBef>
                <a:spcPts val="100"/>
              </a:spcBef>
            </a:pPr>
            <a:r>
              <a:rPr sz="2800" b="1" i="1" spc="-140" dirty="0">
                <a:latin typeface="Times New Roman"/>
                <a:cs typeface="Times New Roman"/>
              </a:rPr>
              <a:t>To</a:t>
            </a:r>
            <a:r>
              <a:rPr sz="2800" b="1" i="1" spc="-135" dirty="0">
                <a:latin typeface="Times New Roman"/>
                <a:cs typeface="Times New Roman"/>
              </a:rPr>
              <a:t> </a:t>
            </a:r>
            <a:r>
              <a:rPr sz="2800" b="1" i="1" spc="-5" dirty="0">
                <a:latin typeface="Times New Roman"/>
                <a:cs typeface="Times New Roman"/>
              </a:rPr>
              <a:t>better</a:t>
            </a:r>
            <a:r>
              <a:rPr sz="2800" b="1" i="1" dirty="0">
                <a:latin typeface="Times New Roman"/>
                <a:cs typeface="Times New Roman"/>
              </a:rPr>
              <a:t> </a:t>
            </a:r>
            <a:r>
              <a:rPr sz="2800" b="1" i="1" spc="-5" dirty="0">
                <a:latin typeface="Times New Roman"/>
                <a:cs typeface="Times New Roman"/>
              </a:rPr>
              <a:t>understand</a:t>
            </a:r>
            <a:r>
              <a:rPr sz="2800" b="1" i="1" dirty="0">
                <a:latin typeface="Times New Roman"/>
                <a:cs typeface="Times New Roman"/>
              </a:rPr>
              <a:t> </a:t>
            </a:r>
            <a:r>
              <a:rPr sz="2800" b="1" i="1" spc="-5" dirty="0">
                <a:latin typeface="Times New Roman"/>
                <a:cs typeface="Times New Roman"/>
              </a:rPr>
              <a:t>the</a:t>
            </a:r>
            <a:r>
              <a:rPr sz="2800" b="1" i="1" dirty="0">
                <a:latin typeface="Times New Roman"/>
                <a:cs typeface="Times New Roman"/>
              </a:rPr>
              <a:t> </a:t>
            </a:r>
            <a:r>
              <a:rPr sz="2800" b="1" i="1" spc="-5" dirty="0">
                <a:latin typeface="Times New Roman"/>
                <a:cs typeface="Times New Roman"/>
              </a:rPr>
              <a:t>concept</a:t>
            </a:r>
            <a:r>
              <a:rPr sz="2800" b="1" i="1" spc="695" dirty="0">
                <a:latin typeface="Times New Roman"/>
                <a:cs typeface="Times New Roman"/>
              </a:rPr>
              <a:t> </a:t>
            </a:r>
            <a:r>
              <a:rPr sz="2800" b="1" i="1" dirty="0">
                <a:latin typeface="Times New Roman"/>
                <a:cs typeface="Times New Roman"/>
              </a:rPr>
              <a:t>of</a:t>
            </a:r>
            <a:r>
              <a:rPr sz="2800" b="1" i="1" spc="705" dirty="0">
                <a:latin typeface="Times New Roman"/>
                <a:cs typeface="Times New Roman"/>
              </a:rPr>
              <a:t> </a:t>
            </a:r>
            <a:r>
              <a:rPr sz="2800" b="1" i="1" spc="-5" dirty="0">
                <a:latin typeface="Times New Roman"/>
                <a:cs typeface="Times New Roman"/>
              </a:rPr>
              <a:t>congestion </a:t>
            </a:r>
            <a:r>
              <a:rPr sz="2800" b="1" i="1" dirty="0">
                <a:latin typeface="Times New Roman"/>
                <a:cs typeface="Times New Roman"/>
              </a:rPr>
              <a:t> </a:t>
            </a:r>
            <a:r>
              <a:rPr sz="2800" b="1" i="1" spc="-5" dirty="0">
                <a:latin typeface="Times New Roman"/>
                <a:cs typeface="Times New Roman"/>
              </a:rPr>
              <a:t>control, let us give two examples: </a:t>
            </a:r>
            <a:r>
              <a:rPr sz="2800" b="1" i="1" dirty="0">
                <a:latin typeface="Times New Roman"/>
                <a:cs typeface="Times New Roman"/>
              </a:rPr>
              <a:t>one in </a:t>
            </a:r>
            <a:r>
              <a:rPr sz="2800" b="1" i="1" spc="-10" dirty="0">
                <a:latin typeface="Times New Roman"/>
                <a:cs typeface="Times New Roman"/>
              </a:rPr>
              <a:t>TCP </a:t>
            </a:r>
            <a:r>
              <a:rPr sz="2800" b="1" i="1" dirty="0">
                <a:latin typeface="Times New Roman"/>
                <a:cs typeface="Times New Roman"/>
              </a:rPr>
              <a:t>and </a:t>
            </a:r>
            <a:r>
              <a:rPr sz="2800" b="1" i="1" spc="-5" dirty="0">
                <a:latin typeface="Times New Roman"/>
                <a:cs typeface="Times New Roman"/>
              </a:rPr>
              <a:t>the </a:t>
            </a:r>
            <a:r>
              <a:rPr sz="2800" b="1" i="1" dirty="0">
                <a:latin typeface="Times New Roman"/>
                <a:cs typeface="Times New Roman"/>
              </a:rPr>
              <a:t> </a:t>
            </a:r>
            <a:r>
              <a:rPr sz="2800" b="1" i="1" spc="-5" dirty="0">
                <a:latin typeface="Times New Roman"/>
                <a:cs typeface="Times New Roman"/>
              </a:rPr>
              <a:t>other </a:t>
            </a:r>
            <a:r>
              <a:rPr sz="2800" b="1" i="1" dirty="0">
                <a:latin typeface="Times New Roman"/>
                <a:cs typeface="Times New Roman"/>
              </a:rPr>
              <a:t>in</a:t>
            </a:r>
            <a:r>
              <a:rPr sz="2800" b="1" i="1" spc="-15" dirty="0">
                <a:latin typeface="Times New Roman"/>
                <a:cs typeface="Times New Roman"/>
              </a:rPr>
              <a:t> </a:t>
            </a:r>
            <a:r>
              <a:rPr sz="2800" b="1" i="1" spc="-5" dirty="0">
                <a:latin typeface="Times New Roman"/>
                <a:cs typeface="Times New Roman"/>
              </a:rPr>
              <a:t>Frame</a:t>
            </a:r>
            <a:r>
              <a:rPr sz="2800" b="1" i="1" spc="-20" dirty="0">
                <a:latin typeface="Times New Roman"/>
                <a:cs typeface="Times New Roman"/>
              </a:rPr>
              <a:t> </a:t>
            </a:r>
            <a:r>
              <a:rPr sz="2800" b="1" i="1" spc="-25" dirty="0">
                <a:latin typeface="Times New Roman"/>
                <a:cs typeface="Times New Roman"/>
              </a:rPr>
              <a:t>Relay.</a:t>
            </a:r>
            <a:endParaRPr sz="2800">
              <a:latin typeface="Times New Roman"/>
              <a:cs typeface="Times New Roman"/>
            </a:endParaRPr>
          </a:p>
        </p:txBody>
      </p:sp>
      <p:sp>
        <p:nvSpPr>
          <p:cNvPr id="8" name="object 8"/>
          <p:cNvSpPr txBox="1"/>
          <p:nvPr/>
        </p:nvSpPr>
        <p:spPr>
          <a:xfrm>
            <a:off x="228600" y="4180204"/>
            <a:ext cx="4700905" cy="803490"/>
          </a:xfrm>
          <a:prstGeom prst="rect">
            <a:avLst/>
          </a:prstGeom>
        </p:spPr>
        <p:txBody>
          <a:bodyPr vert="horz" wrap="square" lIns="0" tIns="45720" rIns="0" bIns="0" rtlCol="0">
            <a:spAutoFit/>
          </a:bodyPr>
          <a:lstStyle/>
          <a:p>
            <a:pPr marL="12700" marR="5080" indent="30480">
              <a:lnSpc>
                <a:spcPct val="105800"/>
              </a:lnSpc>
              <a:spcBef>
                <a:spcPts val="360"/>
              </a:spcBef>
            </a:pPr>
            <a:r>
              <a:rPr sz="2400" b="1" spc="-5" dirty="0">
                <a:solidFill>
                  <a:srgbClr val="0033CC"/>
                </a:solidFill>
                <a:latin typeface="Times New Roman"/>
                <a:cs typeface="Times New Roman"/>
              </a:rPr>
              <a:t>Congestion </a:t>
            </a:r>
            <a:r>
              <a:rPr sz="2400" b="1" spc="-10" dirty="0">
                <a:solidFill>
                  <a:srgbClr val="0033CC"/>
                </a:solidFill>
                <a:latin typeface="Times New Roman"/>
                <a:cs typeface="Times New Roman"/>
              </a:rPr>
              <a:t>Control </a:t>
            </a:r>
            <a:r>
              <a:rPr sz="2400" b="1" dirty="0">
                <a:solidFill>
                  <a:srgbClr val="0033CC"/>
                </a:solidFill>
                <a:latin typeface="Times New Roman"/>
                <a:cs typeface="Times New Roman"/>
              </a:rPr>
              <a:t>in </a:t>
            </a:r>
            <a:r>
              <a:rPr sz="2400" b="1" spc="-10" dirty="0">
                <a:solidFill>
                  <a:srgbClr val="0033CC"/>
                </a:solidFill>
                <a:latin typeface="Times New Roman"/>
                <a:cs typeface="Times New Roman"/>
              </a:rPr>
              <a:t>TCP </a:t>
            </a:r>
            <a:r>
              <a:rPr sz="2400" b="1" spc="-5" dirty="0">
                <a:solidFill>
                  <a:srgbClr val="0033CC"/>
                </a:solidFill>
                <a:latin typeface="Times New Roman"/>
                <a:cs typeface="Times New Roman"/>
              </a:rPr>
              <a:t> Congestion</a:t>
            </a:r>
            <a:r>
              <a:rPr sz="2400" b="1" spc="-10" dirty="0">
                <a:solidFill>
                  <a:srgbClr val="0033CC"/>
                </a:solidFill>
                <a:latin typeface="Times New Roman"/>
                <a:cs typeface="Times New Roman"/>
              </a:rPr>
              <a:t> Control</a:t>
            </a:r>
            <a:r>
              <a:rPr sz="2400" b="1" spc="-5" dirty="0">
                <a:solidFill>
                  <a:srgbClr val="0033CC"/>
                </a:solidFill>
                <a:latin typeface="Times New Roman"/>
                <a:cs typeface="Times New Roman"/>
              </a:rPr>
              <a:t> </a:t>
            </a:r>
            <a:r>
              <a:rPr sz="2400" b="1" dirty="0">
                <a:solidFill>
                  <a:srgbClr val="0033CC"/>
                </a:solidFill>
                <a:latin typeface="Times New Roman"/>
                <a:cs typeface="Times New Roman"/>
              </a:rPr>
              <a:t>in</a:t>
            </a:r>
            <a:r>
              <a:rPr sz="2400" b="1" spc="-5" dirty="0">
                <a:solidFill>
                  <a:srgbClr val="0033CC"/>
                </a:solidFill>
                <a:latin typeface="Times New Roman"/>
                <a:cs typeface="Times New Roman"/>
              </a:rPr>
              <a:t> Frame Relay</a:t>
            </a:r>
            <a:endParaRPr sz="2400" dirty="0">
              <a:latin typeface="Times New Roman"/>
              <a:cs typeface="Times New Roman"/>
            </a:endParaRPr>
          </a:p>
        </p:txBody>
      </p:sp>
      <p:sp>
        <p:nvSpPr>
          <p:cNvPr id="10" name="object 10"/>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24.12</a:t>
            </a:r>
            <a:endParaRPr sz="2400">
              <a:latin typeface="Times New Roman"/>
              <a:cs typeface="Times New Roman"/>
            </a:endParaRPr>
          </a:p>
        </p:txBody>
      </p:sp>
    </p:spTree>
    <p:extLst>
      <p:ext uri="{BB962C8B-B14F-4D97-AF65-F5344CB8AC3E}">
        <p14:creationId xmlns:p14="http://schemas.microsoft.com/office/powerpoint/2010/main" val="71249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8459" y="796290"/>
            <a:ext cx="4980305"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24.8	</a:t>
            </a:r>
            <a:r>
              <a:rPr sz="2000" dirty="0">
                <a:solidFill>
                  <a:srgbClr val="000000"/>
                </a:solidFill>
              </a:rPr>
              <a:t>Slow</a:t>
            </a:r>
            <a:r>
              <a:rPr sz="2000" spc="-10" dirty="0">
                <a:solidFill>
                  <a:srgbClr val="000000"/>
                </a:solidFill>
              </a:rPr>
              <a:t> </a:t>
            </a:r>
            <a:r>
              <a:rPr sz="2000" spc="-5" dirty="0">
                <a:solidFill>
                  <a:srgbClr val="000000"/>
                </a:solidFill>
              </a:rPr>
              <a:t>start, exponential increase</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28600" y="1815075"/>
            <a:ext cx="5874675" cy="4243225"/>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24.13</a:t>
            </a:r>
            <a:endParaRPr sz="2400">
              <a:latin typeface="Times New Roman"/>
              <a:cs typeface="Times New Roman"/>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438401"/>
            <a:ext cx="277177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351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286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377439"/>
            <a:ext cx="8153400" cy="2156460"/>
            <a:chOff x="458469" y="2377439"/>
            <a:chExt cx="8153400" cy="2156460"/>
          </a:xfrm>
        </p:grpSpPr>
        <p:sp>
          <p:nvSpPr>
            <p:cNvPr id="4" name="object 4"/>
            <p:cNvSpPr/>
            <p:nvPr/>
          </p:nvSpPr>
          <p:spPr>
            <a:xfrm>
              <a:off x="458469" y="4495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377439"/>
              <a:ext cx="8077200" cy="2044700"/>
            </a:xfrm>
            <a:custGeom>
              <a:avLst/>
              <a:gdLst/>
              <a:ahLst/>
              <a:cxnLst/>
              <a:rect l="l" t="t" r="r" b="b"/>
              <a:pathLst>
                <a:path w="8077200" h="2044700">
                  <a:moveTo>
                    <a:pt x="8077200" y="0"/>
                  </a:moveTo>
                  <a:lnTo>
                    <a:pt x="0" y="0"/>
                  </a:lnTo>
                  <a:lnTo>
                    <a:pt x="0" y="2044700"/>
                  </a:lnTo>
                  <a:lnTo>
                    <a:pt x="4038600" y="2044700"/>
                  </a:lnTo>
                  <a:lnTo>
                    <a:pt x="8077200" y="204470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867410" y="2411729"/>
            <a:ext cx="7317105" cy="1976120"/>
          </a:xfrm>
          <a:prstGeom prst="rect">
            <a:avLst/>
          </a:prstGeom>
        </p:spPr>
        <p:txBody>
          <a:bodyPr vert="horz" wrap="square" lIns="0" tIns="12700" rIns="0" bIns="0" rtlCol="0">
            <a:spAutoFit/>
          </a:bodyPr>
          <a:lstStyle/>
          <a:p>
            <a:pPr marL="12065" marR="5080" algn="ctr">
              <a:lnSpc>
                <a:spcPct val="100000"/>
              </a:lnSpc>
              <a:spcBef>
                <a:spcPts val="100"/>
              </a:spcBef>
            </a:pPr>
            <a:r>
              <a:rPr sz="3200" b="1" spc="-5" dirty="0">
                <a:latin typeface="Arial"/>
                <a:cs typeface="Arial"/>
              </a:rPr>
              <a:t>In the slow-start algorithm,</a:t>
            </a:r>
            <a:r>
              <a:rPr sz="3200" b="1" spc="-10" dirty="0">
                <a:latin typeface="Arial"/>
                <a:cs typeface="Arial"/>
              </a:rPr>
              <a:t> </a:t>
            </a:r>
            <a:r>
              <a:rPr sz="3200" b="1" spc="-5" dirty="0">
                <a:latin typeface="Arial"/>
                <a:cs typeface="Arial"/>
              </a:rPr>
              <a:t>the</a:t>
            </a:r>
            <a:r>
              <a:rPr sz="3200" b="1" dirty="0">
                <a:latin typeface="Arial"/>
                <a:cs typeface="Arial"/>
              </a:rPr>
              <a:t> </a:t>
            </a:r>
            <a:r>
              <a:rPr sz="3200" b="1" spc="-5" dirty="0">
                <a:latin typeface="Arial"/>
                <a:cs typeface="Arial"/>
              </a:rPr>
              <a:t>size</a:t>
            </a:r>
            <a:r>
              <a:rPr sz="3200" b="1" dirty="0">
                <a:latin typeface="Arial"/>
                <a:cs typeface="Arial"/>
              </a:rPr>
              <a:t> </a:t>
            </a:r>
            <a:r>
              <a:rPr sz="3200" b="1" spc="-5" dirty="0">
                <a:latin typeface="Arial"/>
                <a:cs typeface="Arial"/>
              </a:rPr>
              <a:t>of </a:t>
            </a:r>
            <a:r>
              <a:rPr sz="3200" b="1" spc="-875" dirty="0">
                <a:latin typeface="Arial"/>
                <a:cs typeface="Arial"/>
              </a:rPr>
              <a:t> </a:t>
            </a:r>
            <a:r>
              <a:rPr sz="3200" b="1" spc="-5" dirty="0">
                <a:latin typeface="Arial"/>
                <a:cs typeface="Arial"/>
              </a:rPr>
              <a:t>the congestion window </a:t>
            </a:r>
            <a:r>
              <a:rPr sz="3200" b="1" dirty="0">
                <a:latin typeface="Arial"/>
                <a:cs typeface="Arial"/>
              </a:rPr>
              <a:t>increases </a:t>
            </a:r>
            <a:r>
              <a:rPr sz="3200" b="1" spc="5" dirty="0">
                <a:latin typeface="Arial"/>
                <a:cs typeface="Arial"/>
              </a:rPr>
              <a:t> </a:t>
            </a:r>
            <a:r>
              <a:rPr sz="3200" b="1" dirty="0">
                <a:latin typeface="Arial"/>
                <a:cs typeface="Arial"/>
              </a:rPr>
              <a:t>exponentially </a:t>
            </a:r>
            <a:r>
              <a:rPr sz="3200" b="1" spc="-5" dirty="0">
                <a:latin typeface="Arial"/>
                <a:cs typeface="Arial"/>
              </a:rPr>
              <a:t>until it </a:t>
            </a:r>
            <a:r>
              <a:rPr sz="3200" b="1" dirty="0">
                <a:latin typeface="Arial"/>
                <a:cs typeface="Arial"/>
              </a:rPr>
              <a:t>reaches a </a:t>
            </a:r>
            <a:r>
              <a:rPr sz="3200" b="1" spc="5" dirty="0">
                <a:latin typeface="Arial"/>
                <a:cs typeface="Arial"/>
              </a:rPr>
              <a:t> </a:t>
            </a:r>
            <a:r>
              <a:rPr sz="3200" b="1" spc="-5" dirty="0">
                <a:latin typeface="Arial"/>
                <a:cs typeface="Arial"/>
              </a:rPr>
              <a:t>threshold.</a:t>
            </a:r>
            <a:endParaRPr sz="3200">
              <a:latin typeface="Arial"/>
              <a:cs typeface="Arial"/>
            </a:endParaRPr>
          </a:p>
        </p:txBody>
      </p:sp>
      <p:pic>
        <p:nvPicPr>
          <p:cNvPr id="7" name="object 7"/>
          <p:cNvPicPr/>
          <p:nvPr/>
        </p:nvPicPr>
        <p:blipFill>
          <a:blip r:embed="rId2" cstate="print"/>
          <a:stretch>
            <a:fillRect/>
          </a:stretch>
        </p:blipFill>
        <p:spPr>
          <a:xfrm>
            <a:off x="457200" y="1600200"/>
            <a:ext cx="1143000" cy="566420"/>
          </a:xfrm>
          <a:prstGeom prst="rect">
            <a:avLst/>
          </a:prstGeom>
        </p:spPr>
      </p:pic>
      <p:sp>
        <p:nvSpPr>
          <p:cNvPr id="8" name="object 8"/>
          <p:cNvSpPr txBox="1">
            <a:spLocks noGrp="1"/>
          </p:cNvSpPr>
          <p:nvPr>
            <p:ph type="title"/>
          </p:nvPr>
        </p:nvSpPr>
        <p:spPr>
          <a:xfrm>
            <a:off x="669290" y="1634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24.14</a:t>
            </a:r>
            <a:endParaRPr sz="2400">
              <a:latin typeface="Times New Roman"/>
              <a:cs typeface="Times New Roman"/>
            </a:endParaRPr>
          </a:p>
        </p:txBody>
      </p:sp>
    </p:spTree>
    <p:extLst>
      <p:ext uri="{BB962C8B-B14F-4D97-AF65-F5344CB8AC3E}">
        <p14:creationId xmlns:p14="http://schemas.microsoft.com/office/powerpoint/2010/main" val="158012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5155565"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23.3	</a:t>
            </a:r>
            <a:r>
              <a:rPr sz="2000" spc="-5" dirty="0">
                <a:solidFill>
                  <a:srgbClr val="000000"/>
                </a:solidFill>
              </a:rPr>
              <a:t>IP</a:t>
            </a:r>
            <a:r>
              <a:rPr sz="2000" spc="-85" dirty="0">
                <a:solidFill>
                  <a:srgbClr val="000000"/>
                </a:solidFill>
              </a:rPr>
              <a:t> </a:t>
            </a:r>
            <a:r>
              <a:rPr sz="2000" spc="-5" dirty="0">
                <a:solidFill>
                  <a:srgbClr val="000000"/>
                </a:solidFill>
              </a:rPr>
              <a:t>addresses</a:t>
            </a:r>
            <a:r>
              <a:rPr sz="2000" dirty="0">
                <a:solidFill>
                  <a:srgbClr val="000000"/>
                </a:solidFill>
              </a:rPr>
              <a:t> </a:t>
            </a:r>
            <a:r>
              <a:rPr sz="2000" spc="-5" dirty="0">
                <a:solidFill>
                  <a:srgbClr val="000000"/>
                </a:solidFill>
              </a:rPr>
              <a:t>versus </a:t>
            </a:r>
            <a:r>
              <a:rPr sz="2000" dirty="0">
                <a:solidFill>
                  <a:srgbClr val="000000"/>
                </a:solidFill>
              </a:rPr>
              <a:t>port</a:t>
            </a:r>
            <a:r>
              <a:rPr sz="2000" spc="-5" dirty="0">
                <a:solidFill>
                  <a:srgbClr val="000000"/>
                </a:solidFill>
              </a:rPr>
              <a:t> numbers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45970" y="1341119"/>
            <a:ext cx="5878830" cy="4749024"/>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6</a:t>
            </a:fld>
            <a:endParaRPr sz="24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5920" y="796290"/>
            <a:ext cx="5843905"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24.9	</a:t>
            </a:r>
            <a:r>
              <a:rPr sz="2000" spc="-5" dirty="0">
                <a:solidFill>
                  <a:srgbClr val="000000"/>
                </a:solidFill>
              </a:rPr>
              <a:t>Congestion</a:t>
            </a:r>
            <a:r>
              <a:rPr sz="2000" dirty="0">
                <a:solidFill>
                  <a:srgbClr val="000000"/>
                </a:solidFill>
              </a:rPr>
              <a:t> avoidance, </a:t>
            </a:r>
            <a:r>
              <a:rPr sz="2000" spc="-5" dirty="0">
                <a:solidFill>
                  <a:srgbClr val="000000"/>
                </a:solidFill>
              </a:rPr>
              <a:t>additive</a:t>
            </a:r>
            <a:r>
              <a:rPr sz="2000" dirty="0">
                <a:solidFill>
                  <a:srgbClr val="000000"/>
                </a:solidFill>
              </a:rPr>
              <a:t> </a:t>
            </a:r>
            <a:r>
              <a:rPr sz="2000" spc="-5" dirty="0">
                <a:solidFill>
                  <a:srgbClr val="000000"/>
                </a:solidFill>
              </a:rPr>
              <a:t>increase</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09600" y="1942055"/>
            <a:ext cx="5242219" cy="3807306"/>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24.15</a:t>
            </a:r>
            <a:endParaRPr sz="2400">
              <a:latin typeface="Times New Roman"/>
              <a:cs typeface="Times New Roman"/>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33688"/>
            <a:ext cx="2743200"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77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286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377439"/>
            <a:ext cx="8153400" cy="2156460"/>
            <a:chOff x="458469" y="2377439"/>
            <a:chExt cx="8153400" cy="2156460"/>
          </a:xfrm>
        </p:grpSpPr>
        <p:sp>
          <p:nvSpPr>
            <p:cNvPr id="4" name="object 4"/>
            <p:cNvSpPr/>
            <p:nvPr/>
          </p:nvSpPr>
          <p:spPr>
            <a:xfrm>
              <a:off x="458469" y="4495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377439"/>
              <a:ext cx="8077200" cy="2044700"/>
            </a:xfrm>
            <a:custGeom>
              <a:avLst/>
              <a:gdLst/>
              <a:ahLst/>
              <a:cxnLst/>
              <a:rect l="l" t="t" r="r" b="b"/>
              <a:pathLst>
                <a:path w="8077200" h="2044700">
                  <a:moveTo>
                    <a:pt x="8077200" y="0"/>
                  </a:moveTo>
                  <a:lnTo>
                    <a:pt x="0" y="0"/>
                  </a:lnTo>
                  <a:lnTo>
                    <a:pt x="0" y="2044700"/>
                  </a:lnTo>
                  <a:lnTo>
                    <a:pt x="4038600" y="2044700"/>
                  </a:lnTo>
                  <a:lnTo>
                    <a:pt x="8077200" y="204470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744219" y="2411729"/>
            <a:ext cx="7568565" cy="1976120"/>
          </a:xfrm>
          <a:prstGeom prst="rect">
            <a:avLst/>
          </a:prstGeom>
        </p:spPr>
        <p:txBody>
          <a:bodyPr vert="horz" wrap="square" lIns="0" tIns="12700" rIns="0" bIns="0" rtlCol="0">
            <a:spAutoFit/>
          </a:bodyPr>
          <a:lstStyle/>
          <a:p>
            <a:pPr marL="12700" marR="5080" algn="ctr">
              <a:lnSpc>
                <a:spcPct val="100000"/>
              </a:lnSpc>
              <a:spcBef>
                <a:spcPts val="100"/>
              </a:spcBef>
            </a:pPr>
            <a:r>
              <a:rPr sz="3200" b="1" spc="-5" dirty="0">
                <a:latin typeface="Arial"/>
                <a:cs typeface="Arial"/>
              </a:rPr>
              <a:t>In</a:t>
            </a:r>
            <a:r>
              <a:rPr sz="3200" b="1" dirty="0">
                <a:latin typeface="Arial"/>
                <a:cs typeface="Arial"/>
              </a:rPr>
              <a:t> </a:t>
            </a:r>
            <a:r>
              <a:rPr sz="3200" b="1" spc="-5" dirty="0">
                <a:latin typeface="Arial"/>
                <a:cs typeface="Arial"/>
              </a:rPr>
              <a:t>the</a:t>
            </a:r>
            <a:r>
              <a:rPr sz="3200" b="1" dirty="0">
                <a:latin typeface="Arial"/>
                <a:cs typeface="Arial"/>
              </a:rPr>
              <a:t> </a:t>
            </a:r>
            <a:r>
              <a:rPr sz="3200" b="1" spc="-5" dirty="0">
                <a:latin typeface="Arial"/>
                <a:cs typeface="Arial"/>
              </a:rPr>
              <a:t>congestion</a:t>
            </a:r>
            <a:r>
              <a:rPr sz="3200" b="1" dirty="0">
                <a:latin typeface="Arial"/>
                <a:cs typeface="Arial"/>
              </a:rPr>
              <a:t> </a:t>
            </a:r>
            <a:r>
              <a:rPr sz="3200" b="1" spc="-5" dirty="0">
                <a:latin typeface="Arial"/>
                <a:cs typeface="Arial"/>
              </a:rPr>
              <a:t>avoidance</a:t>
            </a:r>
            <a:r>
              <a:rPr sz="3200" b="1" dirty="0">
                <a:latin typeface="Arial"/>
                <a:cs typeface="Arial"/>
              </a:rPr>
              <a:t> </a:t>
            </a:r>
            <a:r>
              <a:rPr sz="3200" b="1" spc="-5" dirty="0">
                <a:latin typeface="Arial"/>
                <a:cs typeface="Arial"/>
              </a:rPr>
              <a:t>algorithm, </a:t>
            </a:r>
            <a:r>
              <a:rPr sz="3200" b="1" spc="-875" dirty="0">
                <a:latin typeface="Arial"/>
                <a:cs typeface="Arial"/>
              </a:rPr>
              <a:t> </a:t>
            </a:r>
            <a:r>
              <a:rPr sz="3200" b="1" dirty="0">
                <a:latin typeface="Arial"/>
                <a:cs typeface="Arial"/>
              </a:rPr>
              <a:t>the size of </a:t>
            </a:r>
            <a:r>
              <a:rPr sz="3200" b="1" spc="-5" dirty="0">
                <a:latin typeface="Arial"/>
                <a:cs typeface="Arial"/>
              </a:rPr>
              <a:t>the congestion window </a:t>
            </a:r>
            <a:r>
              <a:rPr sz="3200" b="1" dirty="0">
                <a:latin typeface="Arial"/>
                <a:cs typeface="Arial"/>
              </a:rPr>
              <a:t> increases</a:t>
            </a:r>
            <a:r>
              <a:rPr sz="3200" b="1" spc="-5" dirty="0">
                <a:latin typeface="Arial"/>
                <a:cs typeface="Arial"/>
              </a:rPr>
              <a:t> additively</a:t>
            </a:r>
            <a:r>
              <a:rPr sz="3200" b="1" spc="-15" dirty="0">
                <a:latin typeface="Arial"/>
                <a:cs typeface="Arial"/>
              </a:rPr>
              <a:t> </a:t>
            </a:r>
            <a:r>
              <a:rPr sz="3200" b="1" spc="-5" dirty="0">
                <a:latin typeface="Arial"/>
                <a:cs typeface="Arial"/>
              </a:rPr>
              <a:t>until</a:t>
            </a:r>
            <a:endParaRPr sz="3200">
              <a:latin typeface="Arial"/>
              <a:cs typeface="Arial"/>
            </a:endParaRPr>
          </a:p>
          <a:p>
            <a:pPr marL="3810" algn="ctr">
              <a:lnSpc>
                <a:spcPct val="100000"/>
              </a:lnSpc>
            </a:pPr>
            <a:r>
              <a:rPr sz="3200" b="1" spc="-5" dirty="0">
                <a:latin typeface="Arial"/>
                <a:cs typeface="Arial"/>
              </a:rPr>
              <a:t>congestion</a:t>
            </a:r>
            <a:r>
              <a:rPr sz="3200" b="1" spc="-20" dirty="0">
                <a:latin typeface="Arial"/>
                <a:cs typeface="Arial"/>
              </a:rPr>
              <a:t> </a:t>
            </a:r>
            <a:r>
              <a:rPr sz="3200" b="1" spc="-5" dirty="0">
                <a:latin typeface="Arial"/>
                <a:cs typeface="Arial"/>
              </a:rPr>
              <a:t>is</a:t>
            </a:r>
            <a:r>
              <a:rPr sz="3200" b="1" spc="-20" dirty="0">
                <a:latin typeface="Arial"/>
                <a:cs typeface="Arial"/>
              </a:rPr>
              <a:t> </a:t>
            </a:r>
            <a:r>
              <a:rPr sz="3200" b="1" dirty="0">
                <a:latin typeface="Arial"/>
                <a:cs typeface="Arial"/>
              </a:rPr>
              <a:t>detected.</a:t>
            </a:r>
            <a:endParaRPr sz="3200">
              <a:latin typeface="Arial"/>
              <a:cs typeface="Arial"/>
            </a:endParaRPr>
          </a:p>
        </p:txBody>
      </p:sp>
      <p:pic>
        <p:nvPicPr>
          <p:cNvPr id="7" name="object 7"/>
          <p:cNvPicPr/>
          <p:nvPr/>
        </p:nvPicPr>
        <p:blipFill>
          <a:blip r:embed="rId2" cstate="print"/>
          <a:stretch>
            <a:fillRect/>
          </a:stretch>
        </p:blipFill>
        <p:spPr>
          <a:xfrm>
            <a:off x="457200" y="1600200"/>
            <a:ext cx="1143000" cy="566420"/>
          </a:xfrm>
          <a:prstGeom prst="rect">
            <a:avLst/>
          </a:prstGeom>
        </p:spPr>
      </p:pic>
      <p:sp>
        <p:nvSpPr>
          <p:cNvPr id="8" name="object 8"/>
          <p:cNvSpPr txBox="1">
            <a:spLocks noGrp="1"/>
          </p:cNvSpPr>
          <p:nvPr>
            <p:ph type="title"/>
          </p:nvPr>
        </p:nvSpPr>
        <p:spPr>
          <a:xfrm>
            <a:off x="669290" y="1634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24.16</a:t>
            </a:r>
            <a:endParaRPr sz="2400">
              <a:latin typeface="Times New Roman"/>
              <a:cs typeface="Times New Roman"/>
            </a:endParaRPr>
          </a:p>
        </p:txBody>
      </p:sp>
    </p:spTree>
    <p:extLst>
      <p:ext uri="{BB962C8B-B14F-4D97-AF65-F5344CB8AC3E}">
        <p14:creationId xmlns:p14="http://schemas.microsoft.com/office/powerpoint/2010/main" val="942095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4350" y="2057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514350" y="5257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19100" y="2148839"/>
            <a:ext cx="8343900" cy="3018790"/>
          </a:xfrm>
          <a:custGeom>
            <a:avLst/>
            <a:gdLst/>
            <a:ahLst/>
            <a:cxnLst/>
            <a:rect l="l" t="t" r="r" b="b"/>
            <a:pathLst>
              <a:path w="8343900" h="3018790">
                <a:moveTo>
                  <a:pt x="8343900" y="0"/>
                </a:moveTo>
                <a:lnTo>
                  <a:pt x="0" y="0"/>
                </a:lnTo>
                <a:lnTo>
                  <a:pt x="0" y="3018790"/>
                </a:lnTo>
                <a:lnTo>
                  <a:pt x="4171950" y="3018790"/>
                </a:lnTo>
                <a:lnTo>
                  <a:pt x="8343900" y="3018790"/>
                </a:lnTo>
                <a:lnTo>
                  <a:pt x="8343900" y="0"/>
                </a:lnTo>
                <a:close/>
              </a:path>
            </a:pathLst>
          </a:custGeom>
          <a:solidFill>
            <a:srgbClr val="99FF33"/>
          </a:solid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12700" rIns="0" bIns="0" rtlCol="0">
            <a:spAutoFit/>
          </a:bodyPr>
          <a:lstStyle/>
          <a:p>
            <a:pPr marL="12700" marR="26034">
              <a:lnSpc>
                <a:spcPct val="100000"/>
              </a:lnSpc>
              <a:spcBef>
                <a:spcPts val="100"/>
              </a:spcBef>
            </a:pPr>
            <a:r>
              <a:rPr spc="-5" dirty="0"/>
              <a:t>An implementation </a:t>
            </a:r>
            <a:r>
              <a:rPr dirty="0"/>
              <a:t>reacts to </a:t>
            </a:r>
            <a:r>
              <a:rPr spc="-5" dirty="0"/>
              <a:t>congestion </a:t>
            </a:r>
            <a:r>
              <a:rPr spc="-875" dirty="0"/>
              <a:t> </a:t>
            </a:r>
            <a:r>
              <a:rPr spc="-5" dirty="0"/>
              <a:t>detection</a:t>
            </a:r>
            <a:r>
              <a:rPr spc="-15" dirty="0"/>
              <a:t> </a:t>
            </a:r>
            <a:r>
              <a:rPr spc="-5" dirty="0"/>
              <a:t>in</a:t>
            </a:r>
            <a:r>
              <a:rPr spc="-10" dirty="0"/>
              <a:t> </a:t>
            </a:r>
            <a:r>
              <a:rPr dirty="0"/>
              <a:t>one</a:t>
            </a:r>
            <a:r>
              <a:rPr spc="-5" dirty="0"/>
              <a:t> </a:t>
            </a:r>
            <a:r>
              <a:rPr dirty="0"/>
              <a:t>of</a:t>
            </a:r>
            <a:r>
              <a:rPr spc="-10" dirty="0"/>
              <a:t> </a:t>
            </a:r>
            <a:r>
              <a:rPr dirty="0"/>
              <a:t>the</a:t>
            </a:r>
            <a:r>
              <a:rPr spc="-10" dirty="0"/>
              <a:t> </a:t>
            </a:r>
            <a:r>
              <a:rPr spc="-5" dirty="0"/>
              <a:t>following</a:t>
            </a:r>
            <a:r>
              <a:rPr dirty="0"/>
              <a:t> </a:t>
            </a:r>
            <a:r>
              <a:rPr spc="-5" dirty="0"/>
              <a:t>ways:</a:t>
            </a:r>
          </a:p>
          <a:p>
            <a:pPr marL="574675" marR="5080" indent="-562610">
              <a:lnSpc>
                <a:spcPct val="100000"/>
              </a:lnSpc>
            </a:pPr>
            <a:r>
              <a:rPr b="0" spc="-335" dirty="0">
                <a:solidFill>
                  <a:srgbClr val="FF0000"/>
                </a:solidFill>
                <a:latin typeface="MS UI Gothic"/>
                <a:cs typeface="MS UI Gothic"/>
              </a:rPr>
              <a:t>❏</a:t>
            </a:r>
            <a:r>
              <a:rPr b="0" spc="-95" dirty="0">
                <a:solidFill>
                  <a:srgbClr val="FF0000"/>
                </a:solidFill>
                <a:latin typeface="MS UI Gothic"/>
                <a:cs typeface="MS UI Gothic"/>
              </a:rPr>
              <a:t> </a:t>
            </a:r>
            <a:r>
              <a:rPr spc="-10" dirty="0"/>
              <a:t>I</a:t>
            </a:r>
            <a:r>
              <a:rPr dirty="0"/>
              <a:t>f</a:t>
            </a:r>
            <a:r>
              <a:rPr spc="-10" dirty="0"/>
              <a:t> d</a:t>
            </a:r>
            <a:r>
              <a:rPr spc="5" dirty="0"/>
              <a:t>e</a:t>
            </a:r>
            <a:r>
              <a:rPr dirty="0"/>
              <a:t>t</a:t>
            </a:r>
            <a:r>
              <a:rPr spc="5" dirty="0"/>
              <a:t>e</a:t>
            </a:r>
            <a:r>
              <a:rPr spc="-5" dirty="0"/>
              <a:t>cti</a:t>
            </a:r>
            <a:r>
              <a:rPr spc="5" dirty="0"/>
              <a:t>o</a:t>
            </a:r>
            <a:r>
              <a:rPr dirty="0"/>
              <a:t>n</a:t>
            </a:r>
            <a:r>
              <a:rPr spc="-10" dirty="0"/>
              <a:t> </a:t>
            </a:r>
            <a:r>
              <a:rPr spc="-5" dirty="0"/>
              <a:t>i</a:t>
            </a:r>
            <a:r>
              <a:rPr dirty="0"/>
              <a:t>s </a:t>
            </a:r>
            <a:r>
              <a:rPr spc="-10" dirty="0"/>
              <a:t>b</a:t>
            </a:r>
            <a:r>
              <a:rPr dirty="0"/>
              <a:t>y t</a:t>
            </a:r>
            <a:r>
              <a:rPr spc="-10" dirty="0"/>
              <a:t>i</a:t>
            </a:r>
            <a:r>
              <a:rPr dirty="0"/>
              <a:t>m</a:t>
            </a:r>
            <a:r>
              <a:rPr spc="5" dirty="0"/>
              <a:t>e</a:t>
            </a:r>
            <a:r>
              <a:rPr spc="-10" dirty="0"/>
              <a:t>-</a:t>
            </a:r>
            <a:r>
              <a:rPr dirty="0"/>
              <a:t>ou</a:t>
            </a:r>
            <a:r>
              <a:rPr spc="-10" dirty="0"/>
              <a:t>t</a:t>
            </a:r>
            <a:r>
              <a:rPr dirty="0"/>
              <a:t>,</a:t>
            </a:r>
            <a:r>
              <a:rPr spc="-10" dirty="0"/>
              <a:t> </a:t>
            </a:r>
            <a:r>
              <a:rPr dirty="0"/>
              <a:t>a</a:t>
            </a:r>
            <a:r>
              <a:rPr spc="-5" dirty="0"/>
              <a:t> </a:t>
            </a:r>
            <a:r>
              <a:rPr dirty="0"/>
              <a:t>n</a:t>
            </a:r>
            <a:r>
              <a:rPr spc="5" dirty="0"/>
              <a:t>e</a:t>
            </a:r>
            <a:r>
              <a:rPr dirty="0"/>
              <a:t>w</a:t>
            </a:r>
            <a:r>
              <a:rPr spc="-5" dirty="0"/>
              <a:t> </a:t>
            </a:r>
            <a:r>
              <a:rPr spc="5" dirty="0"/>
              <a:t>s</a:t>
            </a:r>
            <a:r>
              <a:rPr spc="-5" dirty="0"/>
              <a:t>l</a:t>
            </a:r>
            <a:r>
              <a:rPr dirty="0"/>
              <a:t>ow  start</a:t>
            </a:r>
            <a:r>
              <a:rPr spc="-10" dirty="0"/>
              <a:t> </a:t>
            </a:r>
            <a:r>
              <a:rPr dirty="0"/>
              <a:t>phase</a:t>
            </a:r>
            <a:r>
              <a:rPr spc="-10" dirty="0"/>
              <a:t> </a:t>
            </a:r>
            <a:r>
              <a:rPr dirty="0"/>
              <a:t>starts.</a:t>
            </a:r>
          </a:p>
          <a:p>
            <a:pPr marL="574675" marR="317500" indent="-562610">
              <a:lnSpc>
                <a:spcPts val="3840"/>
              </a:lnSpc>
              <a:spcBef>
                <a:spcPts val="90"/>
              </a:spcBef>
            </a:pPr>
            <a:r>
              <a:rPr b="0" spc="-335" dirty="0">
                <a:solidFill>
                  <a:srgbClr val="FF0000"/>
                </a:solidFill>
                <a:latin typeface="MS UI Gothic"/>
                <a:cs typeface="MS UI Gothic"/>
              </a:rPr>
              <a:t>❏</a:t>
            </a:r>
            <a:r>
              <a:rPr b="0" spc="-95" dirty="0">
                <a:solidFill>
                  <a:srgbClr val="FF0000"/>
                </a:solidFill>
                <a:latin typeface="MS UI Gothic"/>
                <a:cs typeface="MS UI Gothic"/>
              </a:rPr>
              <a:t> </a:t>
            </a:r>
            <a:r>
              <a:rPr spc="-10" dirty="0"/>
              <a:t>I</a:t>
            </a:r>
            <a:r>
              <a:rPr dirty="0"/>
              <a:t>f</a:t>
            </a:r>
            <a:r>
              <a:rPr spc="-10" dirty="0"/>
              <a:t> d</a:t>
            </a:r>
            <a:r>
              <a:rPr spc="5" dirty="0"/>
              <a:t>e</a:t>
            </a:r>
            <a:r>
              <a:rPr dirty="0"/>
              <a:t>t</a:t>
            </a:r>
            <a:r>
              <a:rPr spc="5" dirty="0"/>
              <a:t>e</a:t>
            </a:r>
            <a:r>
              <a:rPr spc="-5" dirty="0"/>
              <a:t>cti</a:t>
            </a:r>
            <a:r>
              <a:rPr spc="5" dirty="0"/>
              <a:t>o</a:t>
            </a:r>
            <a:r>
              <a:rPr dirty="0"/>
              <a:t>n</a:t>
            </a:r>
            <a:r>
              <a:rPr spc="-10" dirty="0"/>
              <a:t> </a:t>
            </a:r>
            <a:r>
              <a:rPr spc="-5" dirty="0"/>
              <a:t>i</a:t>
            </a:r>
            <a:r>
              <a:rPr dirty="0"/>
              <a:t>s </a:t>
            </a:r>
            <a:r>
              <a:rPr spc="-10" dirty="0"/>
              <a:t>b</a:t>
            </a:r>
            <a:r>
              <a:rPr dirty="0"/>
              <a:t>y t</a:t>
            </a:r>
            <a:r>
              <a:rPr spc="-5" dirty="0"/>
              <a:t>h</a:t>
            </a:r>
            <a:r>
              <a:rPr dirty="0"/>
              <a:t>r</a:t>
            </a:r>
            <a:r>
              <a:rPr spc="5" dirty="0"/>
              <a:t>e</a:t>
            </a:r>
            <a:r>
              <a:rPr dirty="0"/>
              <a:t>e</a:t>
            </a:r>
            <a:r>
              <a:rPr spc="-114" dirty="0"/>
              <a:t> </a:t>
            </a:r>
            <a:r>
              <a:rPr spc="-5" dirty="0"/>
              <a:t>A</a:t>
            </a:r>
            <a:r>
              <a:rPr spc="5" dirty="0"/>
              <a:t>C</a:t>
            </a:r>
            <a:r>
              <a:rPr spc="-5" dirty="0"/>
              <a:t>K</a:t>
            </a:r>
            <a:r>
              <a:rPr spc="5" dirty="0"/>
              <a:t>s</a:t>
            </a:r>
            <a:r>
              <a:rPr dirty="0"/>
              <a:t>,</a:t>
            </a:r>
            <a:r>
              <a:rPr spc="-10" dirty="0"/>
              <a:t> </a:t>
            </a:r>
            <a:r>
              <a:rPr dirty="0"/>
              <a:t>a</a:t>
            </a:r>
            <a:r>
              <a:rPr spc="-5" dirty="0"/>
              <a:t> </a:t>
            </a:r>
            <a:r>
              <a:rPr dirty="0"/>
              <a:t>n</a:t>
            </a:r>
            <a:r>
              <a:rPr spc="5" dirty="0"/>
              <a:t>e</a:t>
            </a:r>
            <a:r>
              <a:rPr dirty="0"/>
              <a:t>w  </a:t>
            </a:r>
            <a:r>
              <a:rPr spc="-5" dirty="0"/>
              <a:t>congestion avoidance</a:t>
            </a:r>
            <a:r>
              <a:rPr spc="-10" dirty="0"/>
              <a:t> </a:t>
            </a:r>
            <a:r>
              <a:rPr dirty="0"/>
              <a:t>phase</a:t>
            </a:r>
            <a:r>
              <a:rPr spc="-5" dirty="0"/>
              <a:t> </a:t>
            </a:r>
            <a:r>
              <a:rPr dirty="0"/>
              <a:t>starts.</a:t>
            </a:r>
          </a:p>
        </p:txBody>
      </p:sp>
      <p:pic>
        <p:nvPicPr>
          <p:cNvPr id="6" name="object 6"/>
          <p:cNvPicPr/>
          <p:nvPr/>
        </p:nvPicPr>
        <p:blipFill>
          <a:blip r:embed="rId2" cstate="print"/>
          <a:stretch>
            <a:fillRect/>
          </a:stretch>
        </p:blipFill>
        <p:spPr>
          <a:xfrm>
            <a:off x="457200" y="1371600"/>
            <a:ext cx="1143000" cy="566420"/>
          </a:xfrm>
          <a:prstGeom prst="rect">
            <a:avLst/>
          </a:prstGeom>
        </p:spPr>
      </p:pic>
      <p:sp>
        <p:nvSpPr>
          <p:cNvPr id="7" name="object 7"/>
          <p:cNvSpPr txBox="1">
            <a:spLocks noGrp="1"/>
          </p:cNvSpPr>
          <p:nvPr>
            <p:ph type="title"/>
          </p:nvPr>
        </p:nvSpPr>
        <p:spPr>
          <a:xfrm>
            <a:off x="669290" y="14058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24.17</a:t>
            </a:r>
            <a:endParaRPr sz="2400">
              <a:latin typeface="Times New Roman"/>
              <a:cs typeface="Times New Roman"/>
            </a:endParaRPr>
          </a:p>
        </p:txBody>
      </p:sp>
    </p:spTree>
    <p:extLst>
      <p:ext uri="{BB962C8B-B14F-4D97-AF65-F5344CB8AC3E}">
        <p14:creationId xmlns:p14="http://schemas.microsoft.com/office/powerpoint/2010/main" val="553367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4809" y="796290"/>
            <a:ext cx="518604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24.10	</a:t>
            </a:r>
            <a:r>
              <a:rPr sz="2000" dirty="0">
                <a:solidFill>
                  <a:srgbClr val="000000"/>
                </a:solidFill>
              </a:rPr>
              <a:t>TCP</a:t>
            </a:r>
            <a:r>
              <a:rPr sz="2000" spc="-90" dirty="0">
                <a:solidFill>
                  <a:srgbClr val="000000"/>
                </a:solidFill>
              </a:rPr>
              <a:t> </a:t>
            </a:r>
            <a:r>
              <a:rPr sz="2000" spc="-5" dirty="0">
                <a:solidFill>
                  <a:srgbClr val="000000"/>
                </a:solidFill>
              </a:rPr>
              <a:t>congestion</a:t>
            </a:r>
            <a:r>
              <a:rPr sz="2000" dirty="0">
                <a:solidFill>
                  <a:srgbClr val="000000"/>
                </a:solidFill>
              </a:rPr>
              <a:t> </a:t>
            </a:r>
            <a:r>
              <a:rPr sz="2000" spc="-5" dirty="0">
                <a:solidFill>
                  <a:srgbClr val="000000"/>
                </a:solidFill>
              </a:rPr>
              <a:t>policy</a:t>
            </a:r>
            <a:r>
              <a:rPr sz="2000" dirty="0">
                <a:solidFill>
                  <a:srgbClr val="000000"/>
                </a:solidFill>
              </a:rPr>
              <a:t> </a:t>
            </a:r>
            <a:r>
              <a:rPr sz="2000" spc="-5" dirty="0">
                <a:solidFill>
                  <a:srgbClr val="000000"/>
                </a:solidFill>
              </a:rPr>
              <a:t>summary</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59459" y="1759683"/>
            <a:ext cx="7393940" cy="428608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24.18</a:t>
            </a:r>
            <a:endParaRPr sz="2400">
              <a:latin typeface="Times New Roman"/>
              <a:cs typeface="Times New Roman"/>
            </a:endParaRPr>
          </a:p>
        </p:txBody>
      </p:sp>
    </p:spTree>
    <p:extLst>
      <p:ext uri="{BB962C8B-B14F-4D97-AF65-F5344CB8AC3E}">
        <p14:creationId xmlns:p14="http://schemas.microsoft.com/office/powerpoint/2010/main" val="2253443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496810" cy="430887"/>
          </a:xfrm>
        </p:spPr>
        <p:txBody>
          <a:bodyPr/>
          <a:lstStyle/>
          <a:p>
            <a:r>
              <a:rPr lang="en-IN" dirty="0"/>
              <a:t>Contd..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30579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871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88745"/>
            <a:ext cx="8610600" cy="2954655"/>
          </a:xfrm>
        </p:spPr>
        <p:txBody>
          <a:bodyPr/>
          <a:lstStyle/>
          <a:p>
            <a:pPr algn="just"/>
            <a:r>
              <a:rPr lang="en-US" sz="2400" dirty="0"/>
              <a:t>Example:</a:t>
            </a:r>
            <a:br>
              <a:rPr lang="en-US" sz="2400" b="0" i="0" dirty="0">
                <a:solidFill>
                  <a:schemeClr val="tx1"/>
                </a:solidFill>
              </a:rPr>
            </a:br>
            <a:r>
              <a:rPr lang="en-US" sz="2400" b="0" i="0" dirty="0">
                <a:solidFill>
                  <a:schemeClr val="tx1"/>
                </a:solidFill>
              </a:rPr>
              <a:t>Assume a TCP protocol experiencing the behavior of slow start. At the 5th transmission round with a threshold (</a:t>
            </a:r>
            <a:r>
              <a:rPr lang="en-US" sz="2400" b="0" i="0" dirty="0" err="1">
                <a:solidFill>
                  <a:schemeClr val="tx1"/>
                </a:solidFill>
              </a:rPr>
              <a:t>ssthresh</a:t>
            </a:r>
            <a:r>
              <a:rPr lang="en-US" sz="2400" b="0" i="0" dirty="0">
                <a:solidFill>
                  <a:schemeClr val="tx1"/>
                </a:solidFill>
              </a:rPr>
              <a:t>) value of 32 goes into the congestion avoidance phase and continues till the 10th transmission. At the 10th transmission round, 3 duplicate ACKs are received by the receiver and entered into additive increase mode. Timeout occurs at the 16th transmission round. Plot the transmission round (time) </a:t>
            </a:r>
            <a:r>
              <a:rPr lang="en-US" sz="2400" b="0" i="0" dirty="0" err="1">
                <a:solidFill>
                  <a:schemeClr val="tx1"/>
                </a:solidFill>
              </a:rPr>
              <a:t>vs</a:t>
            </a:r>
            <a:r>
              <a:rPr lang="en-US" sz="2400" b="0" i="0" dirty="0">
                <a:solidFill>
                  <a:schemeClr val="tx1"/>
                </a:solidFill>
              </a:rPr>
              <a:t> congestion window size of TCP segments.</a:t>
            </a:r>
            <a:endParaRPr lang="en-IN" sz="2400" dirty="0">
              <a:solidFill>
                <a:schemeClr val="tx1"/>
              </a:solidFill>
            </a:endParaRPr>
          </a:p>
        </p:txBody>
      </p:sp>
    </p:spTree>
    <p:extLst>
      <p:ext uri="{BB962C8B-B14F-4D97-AF65-F5344CB8AC3E}">
        <p14:creationId xmlns:p14="http://schemas.microsoft.com/office/powerpoint/2010/main" val="4075985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496810" cy="430887"/>
          </a:xfrm>
        </p:spPr>
        <p:txBody>
          <a:bodyPr/>
          <a:lstStyle/>
          <a:p>
            <a:r>
              <a:rPr lang="en-IN" dirty="0"/>
              <a:t>Contd..</a:t>
            </a:r>
          </a:p>
        </p:txBody>
      </p:sp>
      <p:pic>
        <p:nvPicPr>
          <p:cNvPr id="3" name="Picture 4"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8991600" cy="514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04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9890" y="796290"/>
            <a:ext cx="1491615" cy="391160"/>
          </a:xfrm>
          <a:prstGeom prst="rect">
            <a:avLst/>
          </a:prstGeom>
        </p:spPr>
        <p:txBody>
          <a:bodyPr vert="horz" wrap="square" lIns="0" tIns="12700" rIns="0" bIns="0" rtlCol="0">
            <a:spAutoFit/>
          </a:bodyPr>
          <a:lstStyle/>
          <a:p>
            <a:pPr marL="12700">
              <a:lnSpc>
                <a:spcPct val="100000"/>
              </a:lnSpc>
              <a:spcBef>
                <a:spcPts val="100"/>
              </a:spcBef>
            </a:pPr>
            <a:r>
              <a:rPr sz="2400" i="0" spc="-10" dirty="0">
                <a:solidFill>
                  <a:srgbClr val="3333CC"/>
                </a:solidFill>
                <a:latin typeface="Times New Roman"/>
                <a:cs typeface="Times New Roman"/>
              </a:rPr>
              <a:t>Figure</a:t>
            </a:r>
            <a:r>
              <a:rPr sz="2400" i="0" spc="-90" dirty="0">
                <a:solidFill>
                  <a:srgbClr val="3333CC"/>
                </a:solidFill>
                <a:latin typeface="Times New Roman"/>
                <a:cs typeface="Times New Roman"/>
              </a:rPr>
              <a:t> </a:t>
            </a:r>
            <a:r>
              <a:rPr sz="2400" i="0" spc="-5" dirty="0">
                <a:solidFill>
                  <a:srgbClr val="3333CC"/>
                </a:solidFill>
                <a:latin typeface="Times New Roman"/>
                <a:cs typeface="Times New Roman"/>
              </a:rPr>
              <a:t>24.1</a:t>
            </a:r>
            <a:endParaRPr sz="2400">
              <a:latin typeface="Times New Roman"/>
              <a:cs typeface="Times New Roman"/>
            </a:endParaRPr>
          </a:p>
        </p:txBody>
      </p:sp>
      <p:sp>
        <p:nvSpPr>
          <p:cNvPr id="5" name="object 5"/>
          <p:cNvSpPr txBox="1"/>
          <p:nvPr/>
        </p:nvSpPr>
        <p:spPr>
          <a:xfrm>
            <a:off x="2143760" y="847090"/>
            <a:ext cx="2153920" cy="330200"/>
          </a:xfrm>
          <a:prstGeom prst="rect">
            <a:avLst/>
          </a:prstGeom>
        </p:spPr>
        <p:txBody>
          <a:bodyPr vert="horz" wrap="square" lIns="0" tIns="12700" rIns="0" bIns="0" rtlCol="0">
            <a:spAutoFit/>
          </a:bodyPr>
          <a:lstStyle/>
          <a:p>
            <a:pPr marL="12700">
              <a:lnSpc>
                <a:spcPct val="100000"/>
              </a:lnSpc>
              <a:spcBef>
                <a:spcPts val="100"/>
              </a:spcBef>
            </a:pPr>
            <a:r>
              <a:rPr sz="2000" b="1" i="1" spc="-5" dirty="0">
                <a:latin typeface="Times New Roman"/>
                <a:cs typeface="Times New Roman"/>
              </a:rPr>
              <a:t>Congestion</a:t>
            </a:r>
            <a:r>
              <a:rPr sz="2000" b="1" i="1" spc="-20" dirty="0">
                <a:latin typeface="Times New Roman"/>
                <a:cs typeface="Times New Roman"/>
              </a:rPr>
              <a:t> </a:t>
            </a:r>
            <a:r>
              <a:rPr sz="2000" b="1" i="1" spc="-5" dirty="0">
                <a:latin typeface="Times New Roman"/>
                <a:cs typeface="Times New Roman"/>
              </a:rPr>
              <a:t>example</a:t>
            </a:r>
            <a:endParaRPr sz="2000">
              <a:latin typeface="Times New Roman"/>
              <a:cs typeface="Times New Roman"/>
            </a:endParaRPr>
          </a:p>
        </p:txBody>
      </p:sp>
      <p:sp>
        <p:nvSpPr>
          <p:cNvPr id="6" name="object 6"/>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705308" y="1922251"/>
            <a:ext cx="7360814" cy="3818702"/>
          </a:xfrm>
          <a:prstGeom prst="rect">
            <a:avLst/>
          </a:prstGeom>
        </p:spPr>
      </p:pic>
      <p:sp>
        <p:nvSpPr>
          <p:cNvPr id="8" name="object 8"/>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24.19</a:t>
            </a:r>
            <a:endParaRPr sz="2400">
              <a:latin typeface="Times New Roman"/>
              <a:cs typeface="Times New Roman"/>
            </a:endParaRPr>
          </a:p>
        </p:txBody>
      </p:sp>
    </p:spTree>
    <p:extLst>
      <p:ext uri="{BB962C8B-B14F-4D97-AF65-F5344CB8AC3E}">
        <p14:creationId xmlns:p14="http://schemas.microsoft.com/office/powerpoint/2010/main" val="3450725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533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sp>
        <p:nvSpPr>
          <p:cNvPr id="3" name="object 3"/>
          <p:cNvSpPr/>
          <p:nvPr/>
        </p:nvSpPr>
        <p:spPr>
          <a:xfrm>
            <a:off x="152400" y="1371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86079" y="796290"/>
            <a:ext cx="248983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dirty="0">
                <a:solidFill>
                  <a:srgbClr val="3333CC"/>
                </a:solidFill>
                <a:latin typeface="Times New Roman"/>
                <a:cs typeface="Times New Roman"/>
              </a:rPr>
              <a:t>Fig</a:t>
            </a:r>
            <a:r>
              <a:rPr sz="2400" i="0" spc="-5" dirty="0">
                <a:solidFill>
                  <a:srgbClr val="3333CC"/>
                </a:solidFill>
                <a:latin typeface="Times New Roman"/>
                <a:cs typeface="Times New Roman"/>
              </a:rPr>
              <a:t>u</a:t>
            </a:r>
            <a:r>
              <a:rPr sz="2400" i="0" spc="-50" dirty="0">
                <a:solidFill>
                  <a:srgbClr val="3333CC"/>
                </a:solidFill>
                <a:latin typeface="Times New Roman"/>
                <a:cs typeface="Times New Roman"/>
              </a:rPr>
              <a:t>r</a:t>
            </a:r>
            <a:r>
              <a:rPr sz="2400" i="0" dirty="0">
                <a:solidFill>
                  <a:srgbClr val="3333CC"/>
                </a:solidFill>
                <a:latin typeface="Times New Roman"/>
                <a:cs typeface="Times New Roman"/>
              </a:rPr>
              <a:t>e 24.12	</a:t>
            </a:r>
            <a:r>
              <a:rPr sz="2000" spc="-5" dirty="0">
                <a:solidFill>
                  <a:srgbClr val="000000"/>
                </a:solidFill>
              </a:rPr>
              <a:t>BE</a:t>
            </a:r>
            <a:r>
              <a:rPr sz="2000" dirty="0">
                <a:solidFill>
                  <a:srgbClr val="000000"/>
                </a:solidFill>
              </a:rPr>
              <a:t>CN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538937" y="2411729"/>
            <a:ext cx="7919262" cy="2611889"/>
          </a:xfrm>
          <a:prstGeom prst="rect">
            <a:avLst/>
          </a:prstGeom>
        </p:spPr>
      </p:pic>
      <p:sp>
        <p:nvSpPr>
          <p:cNvPr id="7" name="object 7"/>
          <p:cNvSpPr txBox="1"/>
          <p:nvPr/>
        </p:nvSpPr>
        <p:spPr>
          <a:xfrm>
            <a:off x="77469" y="6465738"/>
            <a:ext cx="7366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24.20</a:t>
            </a:r>
            <a:endParaRPr sz="2400">
              <a:latin typeface="Times New Roman"/>
              <a:cs typeface="Times New Roman"/>
            </a:endParaRPr>
          </a:p>
        </p:txBody>
      </p:sp>
    </p:spTree>
    <p:extLst>
      <p:ext uri="{BB962C8B-B14F-4D97-AF65-F5344CB8AC3E}">
        <p14:creationId xmlns:p14="http://schemas.microsoft.com/office/powerpoint/2010/main" val="779872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3881754"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23.26	</a:t>
            </a:r>
            <a:r>
              <a:rPr sz="2000" spc="-5" dirty="0">
                <a:solidFill>
                  <a:srgbClr val="000000"/>
                </a:solidFill>
              </a:rPr>
              <a:t>Fast</a:t>
            </a:r>
            <a:r>
              <a:rPr sz="2000" spc="-55" dirty="0">
                <a:solidFill>
                  <a:srgbClr val="000000"/>
                </a:solidFill>
              </a:rPr>
              <a:t> </a:t>
            </a:r>
            <a:r>
              <a:rPr sz="2000" spc="-5" dirty="0">
                <a:solidFill>
                  <a:srgbClr val="000000"/>
                </a:solidFill>
              </a:rPr>
              <a:t>retransmission</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355203" y="1256258"/>
            <a:ext cx="5959996" cy="479472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91159" y="415290"/>
            <a:ext cx="3023870"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a:t>
            </a:r>
            <a:r>
              <a:rPr sz="2400" i="0" spc="10" dirty="0">
                <a:solidFill>
                  <a:srgbClr val="3333CC"/>
                </a:solidFill>
                <a:latin typeface="Times New Roman"/>
                <a:cs typeface="Times New Roman"/>
              </a:rPr>
              <a:t>i</a:t>
            </a:r>
            <a:r>
              <a:rPr sz="2400" i="0" dirty="0">
                <a:solidFill>
                  <a:srgbClr val="3333CC"/>
                </a:solidFill>
                <a:latin typeface="Times New Roman"/>
                <a:cs typeface="Times New Roman"/>
              </a:rPr>
              <a:t>g</a:t>
            </a:r>
            <a:r>
              <a:rPr sz="2400" i="0" spc="-5" dirty="0">
                <a:solidFill>
                  <a:srgbClr val="3333CC"/>
                </a:solidFill>
                <a:latin typeface="Times New Roman"/>
                <a:cs typeface="Times New Roman"/>
              </a:rPr>
              <a:t>u</a:t>
            </a:r>
            <a:r>
              <a:rPr sz="2400" i="0" spc="-50" dirty="0">
                <a:solidFill>
                  <a:srgbClr val="3333CC"/>
                </a:solidFill>
                <a:latin typeface="Times New Roman"/>
                <a:cs typeface="Times New Roman"/>
              </a:rPr>
              <a:t>r</a:t>
            </a:r>
            <a:r>
              <a:rPr sz="2400" i="0" dirty="0">
                <a:solidFill>
                  <a:srgbClr val="3333CC"/>
                </a:solidFill>
                <a:latin typeface="Times New Roman"/>
                <a:cs typeface="Times New Roman"/>
              </a:rPr>
              <a:t>e 23.4	</a:t>
            </a:r>
            <a:r>
              <a:rPr sz="2000" spc="-5" dirty="0">
                <a:solidFill>
                  <a:srgbClr val="000000"/>
                </a:solidFill>
              </a:rPr>
              <a:t>IA</a:t>
            </a:r>
            <a:r>
              <a:rPr sz="2000" dirty="0">
                <a:solidFill>
                  <a:srgbClr val="000000"/>
                </a:solidFill>
              </a:rPr>
              <a:t>NA</a:t>
            </a:r>
            <a:r>
              <a:rPr sz="2000" spc="-120" dirty="0">
                <a:solidFill>
                  <a:srgbClr val="000000"/>
                </a:solidFill>
              </a:rPr>
              <a:t> </a:t>
            </a:r>
            <a:r>
              <a:rPr sz="2000" spc="-5" dirty="0">
                <a:solidFill>
                  <a:srgbClr val="000000"/>
                </a:solidFill>
              </a:rPr>
              <a:t>ra</a:t>
            </a:r>
            <a:r>
              <a:rPr sz="2000" spc="5" dirty="0">
                <a:solidFill>
                  <a:srgbClr val="000000"/>
                </a:solidFill>
              </a:rPr>
              <a:t>ng</a:t>
            </a:r>
            <a:r>
              <a:rPr sz="2000" dirty="0">
                <a:solidFill>
                  <a:srgbClr val="000000"/>
                </a:solidFill>
              </a:rPr>
              <a:t>es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38530" y="2482637"/>
            <a:ext cx="6897471" cy="1473465"/>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7</a:t>
            </a:fld>
            <a:endParaRPr sz="24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2" y="0"/>
            <a:ext cx="9153525" cy="1381125"/>
            <a:chOff x="-4672" y="0"/>
            <a:chExt cx="9153525" cy="1381125"/>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4572000" y="1371600"/>
                  </a:lnTo>
                  <a:lnTo>
                    <a:pt x="9144000" y="1371600"/>
                  </a:lnTo>
                  <a:lnTo>
                    <a:pt x="9144000" y="0"/>
                  </a:lnTo>
                  <a:close/>
                </a:path>
              </a:pathLst>
            </a:custGeom>
            <a:solidFill>
              <a:srgbClr val="33CCFF"/>
            </a:solidFill>
          </p:spPr>
          <p:txBody>
            <a:bodyPr wrap="square" lIns="0" tIns="0" rIns="0" bIns="0" rtlCol="0"/>
            <a:lstStyle/>
            <a:p>
              <a:endParaRPr/>
            </a:p>
          </p:txBody>
        </p:sp>
        <p:sp>
          <p:nvSpPr>
            <p:cNvPr id="4" name="object 4"/>
            <p:cNvSpPr/>
            <p:nvPr/>
          </p:nvSpPr>
          <p:spPr>
            <a:xfrm>
              <a:off x="0" y="0"/>
              <a:ext cx="9144000" cy="1371600"/>
            </a:xfrm>
            <a:custGeom>
              <a:avLst/>
              <a:gdLst/>
              <a:ahLst/>
              <a:cxnLst/>
              <a:rect l="l" t="t" r="r" b="b"/>
              <a:pathLst>
                <a:path w="9144000" h="1371600">
                  <a:moveTo>
                    <a:pt x="4572000" y="1371600"/>
                  </a:moveTo>
                  <a:lnTo>
                    <a:pt x="0" y="1371600"/>
                  </a:lnTo>
                  <a:lnTo>
                    <a:pt x="0" y="0"/>
                  </a:lnTo>
                  <a:lnTo>
                    <a:pt x="9144000" y="0"/>
                  </a:lnTo>
                  <a:lnTo>
                    <a:pt x="9144000" y="1371600"/>
                  </a:lnTo>
                  <a:lnTo>
                    <a:pt x="4572000" y="1371600"/>
                  </a:lnTo>
                  <a:close/>
                </a:path>
              </a:pathLst>
            </a:custGeom>
            <a:ln w="9344">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303529" y="440690"/>
            <a:ext cx="2275840" cy="513080"/>
          </a:xfrm>
          <a:prstGeom prst="rect">
            <a:avLst/>
          </a:prstGeom>
        </p:spPr>
        <p:txBody>
          <a:bodyPr vert="horz" wrap="square" lIns="0" tIns="12700" rIns="0" bIns="0" rtlCol="0">
            <a:spAutoFit/>
          </a:bodyPr>
          <a:lstStyle/>
          <a:p>
            <a:pPr marL="12700">
              <a:lnSpc>
                <a:spcPct val="100000"/>
              </a:lnSpc>
              <a:spcBef>
                <a:spcPts val="100"/>
              </a:spcBef>
            </a:pPr>
            <a:r>
              <a:rPr sz="3200" i="0" spc="400" dirty="0">
                <a:solidFill>
                  <a:srgbClr val="000000"/>
                </a:solidFill>
                <a:latin typeface="Times New Roman"/>
                <a:cs typeface="Times New Roman"/>
              </a:rPr>
              <a:t>23-4</a:t>
            </a:r>
            <a:r>
              <a:rPr sz="3200" i="0" spc="-70" dirty="0">
                <a:solidFill>
                  <a:srgbClr val="000000"/>
                </a:solidFill>
                <a:latin typeface="Times New Roman"/>
                <a:cs typeface="Times New Roman"/>
              </a:rPr>
              <a:t> </a:t>
            </a:r>
            <a:r>
              <a:rPr sz="3200" i="0" spc="305" dirty="0">
                <a:solidFill>
                  <a:srgbClr val="000000"/>
                </a:solidFill>
                <a:latin typeface="Times New Roman"/>
                <a:cs typeface="Times New Roman"/>
              </a:rPr>
              <a:t>SCTP</a:t>
            </a:r>
            <a:endParaRPr sz="3200">
              <a:latin typeface="Times New Roman"/>
              <a:cs typeface="Times New Roman"/>
            </a:endParaRPr>
          </a:p>
        </p:txBody>
      </p:sp>
      <p:sp>
        <p:nvSpPr>
          <p:cNvPr id="6" name="object 6"/>
          <p:cNvSpPr txBox="1"/>
          <p:nvPr/>
        </p:nvSpPr>
        <p:spPr>
          <a:xfrm>
            <a:off x="382270" y="1482090"/>
            <a:ext cx="8070215" cy="878840"/>
          </a:xfrm>
          <a:prstGeom prst="rect">
            <a:avLst/>
          </a:prstGeom>
        </p:spPr>
        <p:txBody>
          <a:bodyPr vert="horz" wrap="square" lIns="0" tIns="12700" rIns="0" bIns="0" rtlCol="0">
            <a:spAutoFit/>
          </a:bodyPr>
          <a:lstStyle/>
          <a:p>
            <a:pPr marL="12700" marR="5080">
              <a:lnSpc>
                <a:spcPct val="100000"/>
              </a:lnSpc>
              <a:spcBef>
                <a:spcPts val="100"/>
              </a:spcBef>
              <a:tabLst>
                <a:tab pos="1012190" algn="l"/>
                <a:tab pos="1246505" algn="l"/>
                <a:tab pos="2561590" algn="l"/>
                <a:tab pos="2616835" algn="l"/>
                <a:tab pos="4731385" algn="l"/>
                <a:tab pos="5570855" algn="l"/>
                <a:tab pos="6162675" algn="l"/>
                <a:tab pos="7327265" algn="l"/>
                <a:tab pos="7452995" algn="l"/>
                <a:tab pos="7877809" algn="l"/>
              </a:tabLst>
            </a:pPr>
            <a:r>
              <a:rPr sz="2800" b="1" i="1" spc="-5" dirty="0">
                <a:latin typeface="Times New Roman"/>
                <a:cs typeface="Times New Roman"/>
              </a:rPr>
              <a:t>S</a:t>
            </a:r>
            <a:r>
              <a:rPr sz="2800" b="1" i="1" dirty="0">
                <a:latin typeface="Times New Roman"/>
                <a:cs typeface="Times New Roman"/>
              </a:rPr>
              <a:t>t</a:t>
            </a:r>
            <a:r>
              <a:rPr sz="2800" b="1" i="1" spc="-5" dirty="0">
                <a:latin typeface="Times New Roman"/>
                <a:cs typeface="Times New Roman"/>
              </a:rPr>
              <a:t>rea</a:t>
            </a:r>
            <a:r>
              <a:rPr sz="2800" b="1" i="1" dirty="0">
                <a:latin typeface="Times New Roman"/>
                <a:cs typeface="Times New Roman"/>
              </a:rPr>
              <a:t>m	</a:t>
            </a:r>
            <a:r>
              <a:rPr sz="2800" b="1" i="1" spc="-10" dirty="0">
                <a:latin typeface="Times New Roman"/>
                <a:cs typeface="Times New Roman"/>
              </a:rPr>
              <a:t>C</a:t>
            </a:r>
            <a:r>
              <a:rPr sz="2800" b="1" i="1" spc="5" dirty="0">
                <a:latin typeface="Times New Roman"/>
                <a:cs typeface="Times New Roman"/>
              </a:rPr>
              <a:t>o</a:t>
            </a:r>
            <a:r>
              <a:rPr sz="2800" b="1" i="1" spc="-5" dirty="0">
                <a:latin typeface="Times New Roman"/>
                <a:cs typeface="Times New Roman"/>
              </a:rPr>
              <a:t>n</a:t>
            </a:r>
            <a:r>
              <a:rPr sz="2800" b="1" i="1" dirty="0">
                <a:latin typeface="Times New Roman"/>
                <a:cs typeface="Times New Roman"/>
              </a:rPr>
              <a:t>t</a:t>
            </a:r>
            <a:r>
              <a:rPr sz="2800" b="1" i="1" spc="-5" dirty="0">
                <a:latin typeface="Times New Roman"/>
                <a:cs typeface="Times New Roman"/>
              </a:rPr>
              <a:t>ro</a:t>
            </a:r>
            <a:r>
              <a:rPr sz="2800" b="1" i="1" dirty="0">
                <a:latin typeface="Times New Roman"/>
                <a:cs typeface="Times New Roman"/>
              </a:rPr>
              <a:t>l	</a:t>
            </a:r>
            <a:r>
              <a:rPr sz="2800" b="1" i="1" spc="-114" dirty="0">
                <a:latin typeface="Times New Roman"/>
                <a:cs typeface="Times New Roman"/>
              </a:rPr>
              <a:t>T</a:t>
            </a:r>
            <a:r>
              <a:rPr sz="2800" b="1" i="1" spc="-5" dirty="0">
                <a:latin typeface="Times New Roman"/>
                <a:cs typeface="Times New Roman"/>
              </a:rPr>
              <a:t>rans</a:t>
            </a:r>
            <a:r>
              <a:rPr sz="2800" b="1" i="1" dirty="0">
                <a:latin typeface="Times New Roman"/>
                <a:cs typeface="Times New Roman"/>
              </a:rPr>
              <a:t>mi</a:t>
            </a:r>
            <a:r>
              <a:rPr sz="2800" b="1" i="1" spc="-5" dirty="0">
                <a:latin typeface="Times New Roman"/>
                <a:cs typeface="Times New Roman"/>
              </a:rPr>
              <a:t>ss</a:t>
            </a:r>
            <a:r>
              <a:rPr sz="2800" b="1" i="1" dirty="0">
                <a:latin typeface="Times New Roman"/>
                <a:cs typeface="Times New Roman"/>
              </a:rPr>
              <a:t>i</a:t>
            </a:r>
            <a:r>
              <a:rPr sz="2800" b="1" i="1" spc="5" dirty="0">
                <a:latin typeface="Times New Roman"/>
                <a:cs typeface="Times New Roman"/>
              </a:rPr>
              <a:t>o</a:t>
            </a:r>
            <a:r>
              <a:rPr sz="2800" b="1" i="1" dirty="0">
                <a:latin typeface="Times New Roman"/>
                <a:cs typeface="Times New Roman"/>
              </a:rPr>
              <a:t>n	</a:t>
            </a:r>
            <a:r>
              <a:rPr sz="2800" b="1" i="1" spc="-5" dirty="0">
                <a:latin typeface="Times New Roman"/>
                <a:cs typeface="Times New Roman"/>
              </a:rPr>
              <a:t>Pro</a:t>
            </a:r>
            <a:r>
              <a:rPr sz="2800" b="1" i="1" dirty="0">
                <a:latin typeface="Times New Roman"/>
                <a:cs typeface="Times New Roman"/>
              </a:rPr>
              <a:t>t</a:t>
            </a:r>
            <a:r>
              <a:rPr sz="2800" b="1" i="1" spc="5" dirty="0">
                <a:latin typeface="Times New Roman"/>
                <a:cs typeface="Times New Roman"/>
              </a:rPr>
              <a:t>o</a:t>
            </a:r>
            <a:r>
              <a:rPr sz="2800" b="1" i="1" spc="-15" dirty="0">
                <a:latin typeface="Times New Roman"/>
                <a:cs typeface="Times New Roman"/>
              </a:rPr>
              <a:t>c</a:t>
            </a:r>
            <a:r>
              <a:rPr sz="2800" b="1" i="1" dirty="0">
                <a:latin typeface="Times New Roman"/>
                <a:cs typeface="Times New Roman"/>
              </a:rPr>
              <a:t>ol	</a:t>
            </a:r>
            <a:r>
              <a:rPr sz="2800" b="1" i="1" spc="5" dirty="0">
                <a:latin typeface="Times New Roman"/>
                <a:cs typeface="Times New Roman"/>
              </a:rPr>
              <a:t>(</a:t>
            </a:r>
            <a:r>
              <a:rPr sz="2800" b="1" i="1" spc="-5" dirty="0">
                <a:latin typeface="Times New Roman"/>
                <a:cs typeface="Times New Roman"/>
              </a:rPr>
              <a:t>S</a:t>
            </a:r>
            <a:r>
              <a:rPr sz="2800" b="1" i="1" spc="-15" dirty="0">
                <a:latin typeface="Times New Roman"/>
                <a:cs typeface="Times New Roman"/>
              </a:rPr>
              <a:t>C</a:t>
            </a:r>
            <a:r>
              <a:rPr sz="2800" b="1" i="1" spc="-5" dirty="0">
                <a:latin typeface="Times New Roman"/>
                <a:cs typeface="Times New Roman"/>
              </a:rPr>
              <a:t>T</a:t>
            </a:r>
            <a:r>
              <a:rPr sz="2800" b="1" i="1" spc="-15" dirty="0">
                <a:latin typeface="Times New Roman"/>
                <a:cs typeface="Times New Roman"/>
              </a:rPr>
              <a:t>P</a:t>
            </a:r>
            <a:r>
              <a:rPr sz="2800" b="1" i="1" dirty="0">
                <a:latin typeface="Times New Roman"/>
                <a:cs typeface="Times New Roman"/>
              </a:rPr>
              <a:t>)		is	a  </a:t>
            </a:r>
            <a:r>
              <a:rPr sz="2800" b="1" i="1" spc="-5" dirty="0">
                <a:latin typeface="Times New Roman"/>
                <a:cs typeface="Times New Roman"/>
              </a:rPr>
              <a:t>n</a:t>
            </a:r>
            <a:r>
              <a:rPr sz="2800" b="1" i="1" spc="-15" dirty="0">
                <a:latin typeface="Times New Roman"/>
                <a:cs typeface="Times New Roman"/>
              </a:rPr>
              <a:t>e</a:t>
            </a:r>
            <a:r>
              <a:rPr sz="2800" b="1" i="1" dirty="0">
                <a:latin typeface="Times New Roman"/>
                <a:cs typeface="Times New Roman"/>
              </a:rPr>
              <a:t>w	</a:t>
            </a:r>
            <a:r>
              <a:rPr sz="2800" b="1" i="1" spc="-5" dirty="0">
                <a:latin typeface="Times New Roman"/>
                <a:cs typeface="Times New Roman"/>
              </a:rPr>
              <a:t>re</a:t>
            </a:r>
            <a:r>
              <a:rPr sz="2800" b="1" i="1" dirty="0">
                <a:latin typeface="Times New Roman"/>
                <a:cs typeface="Times New Roman"/>
              </a:rPr>
              <a:t>li</a:t>
            </a:r>
            <a:r>
              <a:rPr sz="2800" b="1" i="1" spc="5" dirty="0">
                <a:latin typeface="Times New Roman"/>
                <a:cs typeface="Times New Roman"/>
              </a:rPr>
              <a:t>a</a:t>
            </a:r>
            <a:r>
              <a:rPr sz="2800" b="1" i="1" dirty="0">
                <a:latin typeface="Times New Roman"/>
                <a:cs typeface="Times New Roman"/>
              </a:rPr>
              <a:t>bl</a:t>
            </a:r>
            <a:r>
              <a:rPr sz="2800" b="1" i="1" spc="-15" dirty="0">
                <a:latin typeface="Times New Roman"/>
                <a:cs typeface="Times New Roman"/>
              </a:rPr>
              <a:t>e</a:t>
            </a:r>
            <a:r>
              <a:rPr sz="2800" b="1" i="1" dirty="0">
                <a:latin typeface="Times New Roman"/>
                <a:cs typeface="Times New Roman"/>
              </a:rPr>
              <a:t>,		</a:t>
            </a:r>
            <a:r>
              <a:rPr sz="2800" b="1" i="1" spc="-10" dirty="0">
                <a:latin typeface="Times New Roman"/>
                <a:cs typeface="Times New Roman"/>
              </a:rPr>
              <a:t>m</a:t>
            </a:r>
            <a:r>
              <a:rPr sz="2800" b="1" i="1" spc="-15" dirty="0">
                <a:latin typeface="Times New Roman"/>
                <a:cs typeface="Times New Roman"/>
              </a:rPr>
              <a:t>e</a:t>
            </a:r>
            <a:r>
              <a:rPr sz="2800" b="1" i="1" spc="5" dirty="0">
                <a:latin typeface="Times New Roman"/>
                <a:cs typeface="Times New Roman"/>
              </a:rPr>
              <a:t>s</a:t>
            </a:r>
            <a:r>
              <a:rPr sz="2800" b="1" i="1" spc="-5" dirty="0">
                <a:latin typeface="Times New Roman"/>
                <a:cs typeface="Times New Roman"/>
              </a:rPr>
              <a:t>sa</a:t>
            </a:r>
            <a:r>
              <a:rPr sz="2800" b="1" i="1" spc="5" dirty="0">
                <a:latin typeface="Times New Roman"/>
                <a:cs typeface="Times New Roman"/>
              </a:rPr>
              <a:t>g</a:t>
            </a:r>
            <a:r>
              <a:rPr sz="2800" b="1" i="1" spc="-15" dirty="0">
                <a:latin typeface="Times New Roman"/>
                <a:cs typeface="Times New Roman"/>
              </a:rPr>
              <a:t>e</a:t>
            </a:r>
            <a:r>
              <a:rPr sz="2800" b="1" i="1" spc="5" dirty="0">
                <a:latin typeface="Times New Roman"/>
                <a:cs typeface="Times New Roman"/>
              </a:rPr>
              <a:t>-</a:t>
            </a:r>
            <a:r>
              <a:rPr sz="2800" b="1" i="1" dirty="0">
                <a:latin typeface="Times New Roman"/>
                <a:cs typeface="Times New Roman"/>
              </a:rPr>
              <a:t>ori</a:t>
            </a:r>
            <a:r>
              <a:rPr sz="2800" b="1" i="1" spc="-5" dirty="0">
                <a:latin typeface="Times New Roman"/>
                <a:cs typeface="Times New Roman"/>
              </a:rPr>
              <a:t>en</a:t>
            </a:r>
            <a:r>
              <a:rPr sz="2800" b="1" i="1" dirty="0">
                <a:latin typeface="Times New Roman"/>
                <a:cs typeface="Times New Roman"/>
              </a:rPr>
              <a:t>t</a:t>
            </a:r>
            <a:r>
              <a:rPr sz="2800" b="1" i="1" spc="-15" dirty="0">
                <a:latin typeface="Times New Roman"/>
                <a:cs typeface="Times New Roman"/>
              </a:rPr>
              <a:t>e</a:t>
            </a:r>
            <a:r>
              <a:rPr sz="2800" b="1" i="1" dirty="0">
                <a:latin typeface="Times New Roman"/>
                <a:cs typeface="Times New Roman"/>
              </a:rPr>
              <a:t>d	t</a:t>
            </a:r>
            <a:r>
              <a:rPr sz="2800" b="1" i="1" spc="5" dirty="0">
                <a:latin typeface="Times New Roman"/>
                <a:cs typeface="Times New Roman"/>
              </a:rPr>
              <a:t>r</a:t>
            </a:r>
            <a:r>
              <a:rPr sz="2800" b="1" i="1" dirty="0">
                <a:latin typeface="Times New Roman"/>
                <a:cs typeface="Times New Roman"/>
              </a:rPr>
              <a:t>ans</a:t>
            </a:r>
            <a:r>
              <a:rPr sz="2800" b="1" i="1" spc="5" dirty="0">
                <a:latin typeface="Times New Roman"/>
                <a:cs typeface="Times New Roman"/>
              </a:rPr>
              <a:t>p</a:t>
            </a:r>
            <a:r>
              <a:rPr sz="2800" b="1" i="1" dirty="0">
                <a:latin typeface="Times New Roman"/>
                <a:cs typeface="Times New Roman"/>
              </a:rPr>
              <a:t>ort	lay</a:t>
            </a:r>
            <a:r>
              <a:rPr sz="2800" b="1" i="1" spc="-15" dirty="0">
                <a:latin typeface="Times New Roman"/>
                <a:cs typeface="Times New Roman"/>
              </a:rPr>
              <a:t>e</a:t>
            </a:r>
            <a:r>
              <a:rPr sz="2800" b="1" i="1" dirty="0">
                <a:latin typeface="Times New Roman"/>
                <a:cs typeface="Times New Roman"/>
              </a:rPr>
              <a:t>r</a:t>
            </a:r>
            <a:endParaRPr sz="2800">
              <a:latin typeface="Times New Roman"/>
              <a:cs typeface="Times New Roman"/>
            </a:endParaRPr>
          </a:p>
        </p:txBody>
      </p:sp>
      <p:sp>
        <p:nvSpPr>
          <p:cNvPr id="7" name="object 7"/>
          <p:cNvSpPr txBox="1"/>
          <p:nvPr/>
        </p:nvSpPr>
        <p:spPr>
          <a:xfrm>
            <a:off x="3134440" y="2335529"/>
            <a:ext cx="1828164" cy="452120"/>
          </a:xfrm>
          <a:prstGeom prst="rect">
            <a:avLst/>
          </a:prstGeom>
        </p:spPr>
        <p:txBody>
          <a:bodyPr vert="horz" wrap="square" lIns="0" tIns="12700" rIns="0" bIns="0" rtlCol="0">
            <a:spAutoFit/>
          </a:bodyPr>
          <a:lstStyle/>
          <a:p>
            <a:pPr marL="12700">
              <a:lnSpc>
                <a:spcPct val="100000"/>
              </a:lnSpc>
              <a:spcBef>
                <a:spcPts val="100"/>
              </a:spcBef>
              <a:tabLst>
                <a:tab pos="1577340" algn="l"/>
              </a:tabLst>
            </a:pPr>
            <a:r>
              <a:rPr sz="2800" b="1" i="1" spc="-5" dirty="0">
                <a:latin typeface="Times New Roman"/>
                <a:cs typeface="Times New Roman"/>
              </a:rPr>
              <a:t>ho</a:t>
            </a:r>
            <a:r>
              <a:rPr sz="2800" b="1" i="1" spc="-10" dirty="0">
                <a:latin typeface="Times New Roman"/>
                <a:cs typeface="Times New Roman"/>
              </a:rPr>
              <a:t>w</a:t>
            </a:r>
            <a:r>
              <a:rPr sz="2800" b="1" i="1" spc="-5" dirty="0">
                <a:latin typeface="Times New Roman"/>
                <a:cs typeface="Times New Roman"/>
              </a:rPr>
              <a:t>ev</a:t>
            </a:r>
            <a:r>
              <a:rPr sz="2800" b="1" i="1" spc="-15" dirty="0">
                <a:latin typeface="Times New Roman"/>
                <a:cs typeface="Times New Roman"/>
              </a:rPr>
              <a:t>e</a:t>
            </a:r>
            <a:r>
              <a:rPr sz="2800" b="1" i="1" spc="-150" dirty="0">
                <a:latin typeface="Times New Roman"/>
                <a:cs typeface="Times New Roman"/>
              </a:rPr>
              <a:t>r</a:t>
            </a:r>
            <a:r>
              <a:rPr sz="2800" b="1" i="1" dirty="0">
                <a:latin typeface="Times New Roman"/>
                <a:cs typeface="Times New Roman"/>
              </a:rPr>
              <a:t>,	is</a:t>
            </a:r>
            <a:endParaRPr sz="2800">
              <a:latin typeface="Times New Roman"/>
              <a:cs typeface="Times New Roman"/>
            </a:endParaRPr>
          </a:p>
        </p:txBody>
      </p:sp>
      <p:sp>
        <p:nvSpPr>
          <p:cNvPr id="8" name="object 8"/>
          <p:cNvSpPr txBox="1"/>
          <p:nvPr/>
        </p:nvSpPr>
        <p:spPr>
          <a:xfrm>
            <a:off x="382270" y="2335529"/>
            <a:ext cx="2503805" cy="878840"/>
          </a:xfrm>
          <a:prstGeom prst="rect">
            <a:avLst/>
          </a:prstGeom>
        </p:spPr>
        <p:txBody>
          <a:bodyPr vert="horz" wrap="square" lIns="0" tIns="12700" rIns="0" bIns="0" rtlCol="0">
            <a:spAutoFit/>
          </a:bodyPr>
          <a:lstStyle/>
          <a:p>
            <a:pPr marL="12700" marR="5080">
              <a:lnSpc>
                <a:spcPct val="100000"/>
              </a:lnSpc>
              <a:spcBef>
                <a:spcPts val="100"/>
              </a:spcBef>
              <a:tabLst>
                <a:tab pos="1581785" algn="l"/>
              </a:tabLst>
            </a:pPr>
            <a:r>
              <a:rPr sz="2800" b="1" i="1" dirty="0">
                <a:latin typeface="Times New Roman"/>
                <a:cs typeface="Times New Roman"/>
              </a:rPr>
              <a:t>p</a:t>
            </a:r>
            <a:r>
              <a:rPr sz="2800" b="1" i="1" spc="5" dirty="0">
                <a:latin typeface="Times New Roman"/>
                <a:cs typeface="Times New Roman"/>
              </a:rPr>
              <a:t>r</a:t>
            </a:r>
            <a:r>
              <a:rPr sz="2800" b="1" i="1" dirty="0">
                <a:latin typeface="Times New Roman"/>
                <a:cs typeface="Times New Roman"/>
              </a:rPr>
              <a:t>otocol.	</a:t>
            </a:r>
            <a:r>
              <a:rPr sz="2800" b="1" i="1" spc="-5" dirty="0">
                <a:latin typeface="Times New Roman"/>
                <a:cs typeface="Times New Roman"/>
              </a:rPr>
              <a:t>S</a:t>
            </a:r>
            <a:r>
              <a:rPr sz="2800" b="1" i="1" spc="-10" dirty="0">
                <a:latin typeface="Times New Roman"/>
                <a:cs typeface="Times New Roman"/>
              </a:rPr>
              <a:t>C</a:t>
            </a:r>
            <a:r>
              <a:rPr sz="2800" b="1" i="1" spc="-5" dirty="0">
                <a:latin typeface="Times New Roman"/>
                <a:cs typeface="Times New Roman"/>
              </a:rPr>
              <a:t>T</a:t>
            </a:r>
            <a:r>
              <a:rPr sz="2800" b="1" i="1" spc="-385" dirty="0">
                <a:latin typeface="Times New Roman"/>
                <a:cs typeface="Times New Roman"/>
              </a:rPr>
              <a:t>P</a:t>
            </a:r>
            <a:r>
              <a:rPr sz="2800" b="1" i="1" dirty="0">
                <a:latin typeface="Times New Roman"/>
                <a:cs typeface="Times New Roman"/>
              </a:rPr>
              <a:t>,  </a:t>
            </a:r>
            <a:r>
              <a:rPr sz="2800" b="1" i="1" spc="-5" dirty="0">
                <a:latin typeface="Times New Roman"/>
                <a:cs typeface="Times New Roman"/>
              </a:rPr>
              <a:t>Internet</a:t>
            </a:r>
            <a:endParaRPr sz="2800">
              <a:latin typeface="Times New Roman"/>
              <a:cs typeface="Times New Roman"/>
            </a:endParaRPr>
          </a:p>
        </p:txBody>
      </p:sp>
      <p:sp>
        <p:nvSpPr>
          <p:cNvPr id="9" name="object 9"/>
          <p:cNvSpPr txBox="1"/>
          <p:nvPr/>
        </p:nvSpPr>
        <p:spPr>
          <a:xfrm>
            <a:off x="1958744" y="2762250"/>
            <a:ext cx="1806575" cy="452120"/>
          </a:xfrm>
          <a:prstGeom prst="rect">
            <a:avLst/>
          </a:prstGeom>
        </p:spPr>
        <p:txBody>
          <a:bodyPr vert="horz" wrap="square" lIns="0" tIns="12700" rIns="0" bIns="0" rtlCol="0">
            <a:spAutoFit/>
          </a:bodyPr>
          <a:lstStyle/>
          <a:p>
            <a:pPr marL="12700">
              <a:lnSpc>
                <a:spcPct val="100000"/>
              </a:lnSpc>
              <a:spcBef>
                <a:spcPts val="100"/>
              </a:spcBef>
            </a:pPr>
            <a:r>
              <a:rPr sz="2800" b="1" i="1" dirty="0">
                <a:latin typeface="Times New Roman"/>
                <a:cs typeface="Times New Roman"/>
              </a:rPr>
              <a:t>a</a:t>
            </a:r>
            <a:r>
              <a:rPr sz="2800" b="1" i="1" spc="5" dirty="0">
                <a:latin typeface="Times New Roman"/>
                <a:cs typeface="Times New Roman"/>
              </a:rPr>
              <a:t>p</a:t>
            </a:r>
            <a:r>
              <a:rPr sz="2800" b="1" i="1" dirty="0">
                <a:latin typeface="Times New Roman"/>
                <a:cs typeface="Times New Roman"/>
              </a:rPr>
              <a:t>pli</a:t>
            </a:r>
            <a:r>
              <a:rPr sz="2800" b="1" i="1" spc="-5" dirty="0">
                <a:latin typeface="Times New Roman"/>
                <a:cs typeface="Times New Roman"/>
              </a:rPr>
              <a:t>ca</a:t>
            </a:r>
            <a:r>
              <a:rPr sz="2800" b="1" i="1" dirty="0">
                <a:latin typeface="Times New Roman"/>
                <a:cs typeface="Times New Roman"/>
              </a:rPr>
              <a:t>tio</a:t>
            </a:r>
            <a:r>
              <a:rPr sz="2800" b="1" i="1" spc="10" dirty="0">
                <a:latin typeface="Times New Roman"/>
                <a:cs typeface="Times New Roman"/>
              </a:rPr>
              <a:t>n</a:t>
            </a:r>
            <a:r>
              <a:rPr sz="2800" b="1" i="1" dirty="0">
                <a:latin typeface="Times New Roman"/>
                <a:cs typeface="Times New Roman"/>
              </a:rPr>
              <a:t>s</a:t>
            </a:r>
            <a:endParaRPr sz="2800">
              <a:latin typeface="Times New Roman"/>
              <a:cs typeface="Times New Roman"/>
            </a:endParaRPr>
          </a:p>
        </p:txBody>
      </p:sp>
      <p:sp>
        <p:nvSpPr>
          <p:cNvPr id="10" name="object 10"/>
          <p:cNvSpPr txBox="1"/>
          <p:nvPr/>
        </p:nvSpPr>
        <p:spPr>
          <a:xfrm>
            <a:off x="4131447" y="2762250"/>
            <a:ext cx="600075" cy="452120"/>
          </a:xfrm>
          <a:prstGeom prst="rect">
            <a:avLst/>
          </a:prstGeom>
        </p:spPr>
        <p:txBody>
          <a:bodyPr vert="horz" wrap="square" lIns="0" tIns="12700" rIns="0" bIns="0" rtlCol="0">
            <a:spAutoFit/>
          </a:bodyPr>
          <a:lstStyle/>
          <a:p>
            <a:pPr marL="12700">
              <a:lnSpc>
                <a:spcPct val="100000"/>
              </a:lnSpc>
              <a:spcBef>
                <a:spcPts val="100"/>
              </a:spcBef>
            </a:pPr>
            <a:r>
              <a:rPr sz="2800" b="1" i="1" dirty="0">
                <a:latin typeface="Times New Roman"/>
                <a:cs typeface="Times New Roman"/>
              </a:rPr>
              <a:t>t</a:t>
            </a:r>
            <a:r>
              <a:rPr sz="2800" b="1" i="1" spc="-5" dirty="0">
                <a:latin typeface="Times New Roman"/>
                <a:cs typeface="Times New Roman"/>
              </a:rPr>
              <a:t>h</a:t>
            </a:r>
            <a:r>
              <a:rPr sz="2800" b="1" i="1" spc="5" dirty="0">
                <a:latin typeface="Times New Roman"/>
                <a:cs typeface="Times New Roman"/>
              </a:rPr>
              <a:t>a</a:t>
            </a:r>
            <a:r>
              <a:rPr sz="2800" b="1" i="1" dirty="0">
                <a:latin typeface="Times New Roman"/>
                <a:cs typeface="Times New Roman"/>
              </a:rPr>
              <a:t>t</a:t>
            </a:r>
            <a:endParaRPr sz="2800">
              <a:latin typeface="Times New Roman"/>
              <a:cs typeface="Times New Roman"/>
            </a:endParaRPr>
          </a:p>
        </p:txBody>
      </p:sp>
      <p:sp>
        <p:nvSpPr>
          <p:cNvPr id="11" name="object 11"/>
          <p:cNvSpPr txBox="1"/>
          <p:nvPr/>
        </p:nvSpPr>
        <p:spPr>
          <a:xfrm>
            <a:off x="5097913" y="2335529"/>
            <a:ext cx="1087755" cy="878840"/>
          </a:xfrm>
          <a:prstGeom prst="rect">
            <a:avLst/>
          </a:prstGeom>
        </p:spPr>
        <p:txBody>
          <a:bodyPr vert="horz" wrap="square" lIns="0" tIns="12700" rIns="0" bIns="0" rtlCol="0">
            <a:spAutoFit/>
          </a:bodyPr>
          <a:lstStyle/>
          <a:p>
            <a:pPr marL="12700" marR="5080" indent="113664">
              <a:lnSpc>
                <a:spcPct val="100000"/>
              </a:lnSpc>
              <a:spcBef>
                <a:spcPts val="100"/>
              </a:spcBef>
            </a:pPr>
            <a:r>
              <a:rPr sz="2800" b="1" i="1" spc="-10" dirty="0">
                <a:latin typeface="Times New Roman"/>
                <a:cs typeface="Times New Roman"/>
              </a:rPr>
              <a:t>m</a:t>
            </a:r>
            <a:r>
              <a:rPr sz="2800" b="1" i="1" dirty="0">
                <a:latin typeface="Times New Roman"/>
                <a:cs typeface="Times New Roman"/>
              </a:rPr>
              <a:t>ostly  </a:t>
            </a:r>
            <a:r>
              <a:rPr sz="2800" b="1" i="1" spc="-5" dirty="0">
                <a:latin typeface="Times New Roman"/>
                <a:cs typeface="Times New Roman"/>
              </a:rPr>
              <a:t>have</a:t>
            </a:r>
            <a:endParaRPr sz="2800">
              <a:latin typeface="Times New Roman"/>
              <a:cs typeface="Times New Roman"/>
            </a:endParaRPr>
          </a:p>
        </p:txBody>
      </p:sp>
      <p:sp>
        <p:nvSpPr>
          <p:cNvPr id="12" name="object 12"/>
          <p:cNvSpPr txBox="1"/>
          <p:nvPr/>
        </p:nvSpPr>
        <p:spPr>
          <a:xfrm>
            <a:off x="6180004" y="2335529"/>
            <a:ext cx="2272030" cy="878840"/>
          </a:xfrm>
          <a:prstGeom prst="rect">
            <a:avLst/>
          </a:prstGeom>
        </p:spPr>
        <p:txBody>
          <a:bodyPr vert="horz" wrap="square" lIns="0" tIns="12700" rIns="0" bIns="0" rtlCol="0">
            <a:spAutoFit/>
          </a:bodyPr>
          <a:lstStyle/>
          <a:p>
            <a:pPr marL="12700" marR="5080" indent="252729">
              <a:lnSpc>
                <a:spcPct val="100000"/>
              </a:lnSpc>
              <a:spcBef>
                <a:spcPts val="100"/>
              </a:spcBef>
              <a:tabLst>
                <a:tab pos="1567180" algn="l"/>
                <a:tab pos="1823720" algn="l"/>
              </a:tabLst>
            </a:pPr>
            <a:r>
              <a:rPr sz="2800" b="1" i="1" spc="5" dirty="0">
                <a:latin typeface="Times New Roman"/>
                <a:cs typeface="Times New Roman"/>
              </a:rPr>
              <a:t>d</a:t>
            </a:r>
            <a:r>
              <a:rPr sz="2800" b="1" i="1" spc="-15" dirty="0">
                <a:latin typeface="Times New Roman"/>
                <a:cs typeface="Times New Roman"/>
              </a:rPr>
              <a:t>e</a:t>
            </a:r>
            <a:r>
              <a:rPr sz="2800" b="1" i="1" spc="5" dirty="0">
                <a:latin typeface="Times New Roman"/>
                <a:cs typeface="Times New Roman"/>
              </a:rPr>
              <a:t>s</a:t>
            </a:r>
            <a:r>
              <a:rPr sz="2800" b="1" i="1" dirty="0">
                <a:latin typeface="Times New Roman"/>
                <a:cs typeface="Times New Roman"/>
              </a:rPr>
              <a:t>igned		</a:t>
            </a:r>
            <a:r>
              <a:rPr sz="2800" b="1" i="1" spc="5" dirty="0">
                <a:latin typeface="Times New Roman"/>
                <a:cs typeface="Times New Roman"/>
              </a:rPr>
              <a:t>f</a:t>
            </a:r>
            <a:r>
              <a:rPr sz="2800" b="1" i="1" dirty="0">
                <a:latin typeface="Times New Roman"/>
                <a:cs typeface="Times New Roman"/>
              </a:rPr>
              <a:t>or  </a:t>
            </a:r>
            <a:r>
              <a:rPr sz="2800" b="1" i="1" spc="-5" dirty="0">
                <a:latin typeface="Times New Roman"/>
                <a:cs typeface="Times New Roman"/>
              </a:rPr>
              <a:t>re</a:t>
            </a:r>
            <a:r>
              <a:rPr sz="2800" b="1" i="1" spc="-15" dirty="0">
                <a:latin typeface="Times New Roman"/>
                <a:cs typeface="Times New Roman"/>
              </a:rPr>
              <a:t>c</a:t>
            </a:r>
            <a:r>
              <a:rPr sz="2800" b="1" i="1" spc="-5" dirty="0">
                <a:latin typeface="Times New Roman"/>
                <a:cs typeface="Times New Roman"/>
              </a:rPr>
              <a:t>en</a:t>
            </a:r>
            <a:r>
              <a:rPr sz="2800" b="1" i="1" dirty="0">
                <a:latin typeface="Times New Roman"/>
                <a:cs typeface="Times New Roman"/>
              </a:rPr>
              <a:t>tly	been</a:t>
            </a:r>
            <a:endParaRPr sz="2800">
              <a:latin typeface="Times New Roman"/>
              <a:cs typeface="Times New Roman"/>
            </a:endParaRPr>
          </a:p>
        </p:txBody>
      </p:sp>
      <p:sp>
        <p:nvSpPr>
          <p:cNvPr id="13" name="object 13"/>
          <p:cNvSpPr txBox="1"/>
          <p:nvPr/>
        </p:nvSpPr>
        <p:spPr>
          <a:xfrm>
            <a:off x="382270" y="3188970"/>
            <a:ext cx="2815590" cy="452120"/>
          </a:xfrm>
          <a:prstGeom prst="rect">
            <a:avLst/>
          </a:prstGeom>
        </p:spPr>
        <p:txBody>
          <a:bodyPr vert="horz" wrap="square" lIns="0" tIns="12700" rIns="0" bIns="0" rtlCol="0">
            <a:spAutoFit/>
          </a:bodyPr>
          <a:lstStyle/>
          <a:p>
            <a:pPr marL="12700">
              <a:lnSpc>
                <a:spcPct val="100000"/>
              </a:lnSpc>
              <a:spcBef>
                <a:spcPts val="100"/>
              </a:spcBef>
              <a:tabLst>
                <a:tab pos="1934845" algn="l"/>
              </a:tabLst>
            </a:pPr>
            <a:r>
              <a:rPr sz="2800" b="1" i="1" dirty="0">
                <a:latin typeface="Times New Roman"/>
                <a:cs typeface="Times New Roman"/>
              </a:rPr>
              <a:t>i</a:t>
            </a:r>
            <a:r>
              <a:rPr sz="2800" b="1" i="1" spc="-5" dirty="0">
                <a:latin typeface="Times New Roman"/>
                <a:cs typeface="Times New Roman"/>
              </a:rPr>
              <a:t>n</a:t>
            </a:r>
            <a:r>
              <a:rPr sz="2800" b="1" i="1" dirty="0">
                <a:latin typeface="Times New Roman"/>
                <a:cs typeface="Times New Roman"/>
              </a:rPr>
              <a:t>t</a:t>
            </a:r>
            <a:r>
              <a:rPr sz="2800" b="1" i="1" spc="-5" dirty="0">
                <a:latin typeface="Times New Roman"/>
                <a:cs typeface="Times New Roman"/>
              </a:rPr>
              <a:t>r</a:t>
            </a:r>
            <a:r>
              <a:rPr sz="2800" b="1" i="1" spc="5" dirty="0">
                <a:latin typeface="Times New Roman"/>
                <a:cs typeface="Times New Roman"/>
              </a:rPr>
              <a:t>o</a:t>
            </a:r>
            <a:r>
              <a:rPr sz="2800" b="1" i="1" dirty="0">
                <a:latin typeface="Times New Roman"/>
                <a:cs typeface="Times New Roman"/>
              </a:rPr>
              <a:t>duc</a:t>
            </a:r>
            <a:r>
              <a:rPr sz="2800" b="1" i="1" spc="-15" dirty="0">
                <a:latin typeface="Times New Roman"/>
                <a:cs typeface="Times New Roman"/>
              </a:rPr>
              <a:t>e</a:t>
            </a:r>
            <a:r>
              <a:rPr sz="2800" b="1" i="1" spc="5" dirty="0">
                <a:latin typeface="Times New Roman"/>
                <a:cs typeface="Times New Roman"/>
              </a:rPr>
              <a:t>d</a:t>
            </a:r>
            <a:r>
              <a:rPr sz="2800" b="1" i="1" dirty="0">
                <a:latin typeface="Times New Roman"/>
                <a:cs typeface="Times New Roman"/>
              </a:rPr>
              <a:t>.	</a:t>
            </a:r>
            <a:r>
              <a:rPr sz="2800" b="1" i="1" spc="-15" dirty="0">
                <a:latin typeface="Times New Roman"/>
                <a:cs typeface="Times New Roman"/>
              </a:rPr>
              <a:t>T</a:t>
            </a:r>
            <a:r>
              <a:rPr sz="2800" b="1" i="1" spc="-5" dirty="0">
                <a:latin typeface="Times New Roman"/>
                <a:cs typeface="Times New Roman"/>
              </a:rPr>
              <a:t>hese</a:t>
            </a:r>
            <a:endParaRPr sz="2800">
              <a:latin typeface="Times New Roman"/>
              <a:cs typeface="Times New Roman"/>
            </a:endParaRPr>
          </a:p>
        </p:txBody>
      </p:sp>
      <p:sp>
        <p:nvSpPr>
          <p:cNvPr id="14" name="object 14"/>
          <p:cNvSpPr txBox="1"/>
          <p:nvPr/>
        </p:nvSpPr>
        <p:spPr>
          <a:xfrm>
            <a:off x="3425550" y="3188970"/>
            <a:ext cx="5027295" cy="452120"/>
          </a:xfrm>
          <a:prstGeom prst="rect">
            <a:avLst/>
          </a:prstGeom>
        </p:spPr>
        <p:txBody>
          <a:bodyPr vert="horz" wrap="square" lIns="0" tIns="12700" rIns="0" bIns="0" rtlCol="0">
            <a:spAutoFit/>
          </a:bodyPr>
          <a:lstStyle/>
          <a:p>
            <a:pPr marL="12700">
              <a:lnSpc>
                <a:spcPct val="100000"/>
              </a:lnSpc>
              <a:spcBef>
                <a:spcPts val="100"/>
              </a:spcBef>
              <a:tabLst>
                <a:tab pos="856615" algn="l"/>
                <a:tab pos="2889250" algn="l"/>
                <a:tab pos="3832225" algn="l"/>
                <a:tab pos="4263390" algn="l"/>
              </a:tabLst>
            </a:pPr>
            <a:r>
              <a:rPr sz="2800" b="1" i="1" spc="-10" dirty="0">
                <a:latin typeface="Times New Roman"/>
                <a:cs typeface="Times New Roman"/>
              </a:rPr>
              <a:t>n</a:t>
            </a:r>
            <a:r>
              <a:rPr sz="2800" b="1" i="1" spc="-5" dirty="0">
                <a:latin typeface="Times New Roman"/>
                <a:cs typeface="Times New Roman"/>
              </a:rPr>
              <a:t>e</a:t>
            </a:r>
            <a:r>
              <a:rPr sz="2800" b="1" i="1" dirty="0">
                <a:latin typeface="Times New Roman"/>
                <a:cs typeface="Times New Roman"/>
              </a:rPr>
              <a:t>w	ap</a:t>
            </a:r>
            <a:r>
              <a:rPr sz="2800" b="1" i="1" spc="5" dirty="0">
                <a:latin typeface="Times New Roman"/>
                <a:cs typeface="Times New Roman"/>
              </a:rPr>
              <a:t>p</a:t>
            </a:r>
            <a:r>
              <a:rPr sz="2800" b="1" i="1" dirty="0">
                <a:latin typeface="Times New Roman"/>
                <a:cs typeface="Times New Roman"/>
              </a:rPr>
              <a:t>li</a:t>
            </a:r>
            <a:r>
              <a:rPr sz="2800" b="1" i="1" spc="-5" dirty="0">
                <a:latin typeface="Times New Roman"/>
                <a:cs typeface="Times New Roman"/>
              </a:rPr>
              <a:t>ca</a:t>
            </a:r>
            <a:r>
              <a:rPr sz="2800" b="1" i="1" dirty="0">
                <a:latin typeface="Times New Roman"/>
                <a:cs typeface="Times New Roman"/>
              </a:rPr>
              <a:t>tions	</a:t>
            </a:r>
            <a:r>
              <a:rPr sz="2800" b="1" i="1" spc="-5" dirty="0">
                <a:latin typeface="Times New Roman"/>
                <a:cs typeface="Times New Roman"/>
              </a:rPr>
              <a:t>ne</a:t>
            </a:r>
            <a:r>
              <a:rPr sz="2800" b="1" i="1" spc="-15" dirty="0">
                <a:latin typeface="Times New Roman"/>
                <a:cs typeface="Times New Roman"/>
              </a:rPr>
              <a:t>e</a:t>
            </a:r>
            <a:r>
              <a:rPr sz="2800" b="1" i="1" dirty="0">
                <a:latin typeface="Times New Roman"/>
                <a:cs typeface="Times New Roman"/>
              </a:rPr>
              <a:t>d	a	</a:t>
            </a:r>
            <a:r>
              <a:rPr sz="2800" b="1" i="1" spc="-10" dirty="0">
                <a:latin typeface="Times New Roman"/>
                <a:cs typeface="Times New Roman"/>
              </a:rPr>
              <a:t>m</a:t>
            </a:r>
            <a:r>
              <a:rPr sz="2800" b="1" i="1" spc="5" dirty="0">
                <a:latin typeface="Times New Roman"/>
                <a:cs typeface="Times New Roman"/>
              </a:rPr>
              <a:t>o</a:t>
            </a:r>
            <a:r>
              <a:rPr sz="2800" b="1" i="1" spc="-5" dirty="0">
                <a:latin typeface="Times New Roman"/>
                <a:cs typeface="Times New Roman"/>
              </a:rPr>
              <a:t>re</a:t>
            </a:r>
            <a:endParaRPr sz="2800">
              <a:latin typeface="Times New Roman"/>
              <a:cs typeface="Times New Roman"/>
            </a:endParaRPr>
          </a:p>
        </p:txBody>
      </p:sp>
      <p:sp>
        <p:nvSpPr>
          <p:cNvPr id="15" name="object 15"/>
          <p:cNvSpPr txBox="1"/>
          <p:nvPr/>
        </p:nvSpPr>
        <p:spPr>
          <a:xfrm>
            <a:off x="382270" y="4761229"/>
            <a:ext cx="4232910" cy="1488440"/>
          </a:xfrm>
          <a:prstGeom prst="rect">
            <a:avLst/>
          </a:prstGeom>
        </p:spPr>
        <p:txBody>
          <a:bodyPr vert="horz" wrap="square" lIns="0" tIns="12700" rIns="0" bIns="0" rtlCol="0">
            <a:spAutoFit/>
          </a:bodyPr>
          <a:lstStyle/>
          <a:p>
            <a:pPr marL="12700" marR="537210">
              <a:lnSpc>
                <a:spcPct val="100000"/>
              </a:lnSpc>
              <a:spcBef>
                <a:spcPts val="100"/>
              </a:spcBef>
            </a:pPr>
            <a:r>
              <a:rPr sz="2400" b="1" spc="-10" dirty="0">
                <a:solidFill>
                  <a:srgbClr val="0033CC"/>
                </a:solidFill>
                <a:latin typeface="Times New Roman"/>
                <a:cs typeface="Times New Roman"/>
              </a:rPr>
              <a:t>S</a:t>
            </a:r>
            <a:r>
              <a:rPr sz="2400" b="1" spc="-5" dirty="0">
                <a:solidFill>
                  <a:srgbClr val="0033CC"/>
                </a:solidFill>
                <a:latin typeface="Times New Roman"/>
                <a:cs typeface="Times New Roman"/>
              </a:rPr>
              <a:t>CT</a:t>
            </a:r>
            <a:r>
              <a:rPr sz="2400" b="1" dirty="0">
                <a:solidFill>
                  <a:srgbClr val="0033CC"/>
                </a:solidFill>
                <a:latin typeface="Times New Roman"/>
                <a:cs typeface="Times New Roman"/>
              </a:rPr>
              <a:t>P</a:t>
            </a:r>
            <a:r>
              <a:rPr sz="2400" b="1" spc="-150" dirty="0">
                <a:solidFill>
                  <a:srgbClr val="0033CC"/>
                </a:solidFill>
                <a:latin typeface="Times New Roman"/>
                <a:cs typeface="Times New Roman"/>
              </a:rPr>
              <a:t> </a:t>
            </a:r>
            <a:r>
              <a:rPr sz="2400" b="1" spc="-10" dirty="0">
                <a:solidFill>
                  <a:srgbClr val="0033CC"/>
                </a:solidFill>
                <a:latin typeface="Times New Roman"/>
                <a:cs typeface="Times New Roman"/>
              </a:rPr>
              <a:t>S</a:t>
            </a:r>
            <a:r>
              <a:rPr sz="2400" b="1" dirty="0">
                <a:solidFill>
                  <a:srgbClr val="0033CC"/>
                </a:solidFill>
                <a:latin typeface="Times New Roman"/>
                <a:cs typeface="Times New Roman"/>
              </a:rPr>
              <a:t>e</a:t>
            </a:r>
            <a:r>
              <a:rPr sz="2400" b="1" spc="-5" dirty="0">
                <a:solidFill>
                  <a:srgbClr val="0033CC"/>
                </a:solidFill>
                <a:latin typeface="Times New Roman"/>
                <a:cs typeface="Times New Roman"/>
              </a:rPr>
              <a:t>r</a:t>
            </a:r>
            <a:r>
              <a:rPr sz="2400" b="1" dirty="0">
                <a:solidFill>
                  <a:srgbClr val="0033CC"/>
                </a:solidFill>
                <a:latin typeface="Times New Roman"/>
                <a:cs typeface="Times New Roman"/>
              </a:rPr>
              <a:t>v</a:t>
            </a:r>
            <a:r>
              <a:rPr sz="2400" b="1" spc="10" dirty="0">
                <a:solidFill>
                  <a:srgbClr val="0033CC"/>
                </a:solidFill>
                <a:latin typeface="Times New Roman"/>
                <a:cs typeface="Times New Roman"/>
              </a:rPr>
              <a:t>i</a:t>
            </a:r>
            <a:r>
              <a:rPr sz="2400" b="1" spc="-5" dirty="0">
                <a:solidFill>
                  <a:srgbClr val="0033CC"/>
                </a:solidFill>
                <a:latin typeface="Times New Roman"/>
                <a:cs typeface="Times New Roman"/>
              </a:rPr>
              <a:t>c</a:t>
            </a:r>
            <a:r>
              <a:rPr sz="2400" b="1" dirty="0">
                <a:solidFill>
                  <a:srgbClr val="0033CC"/>
                </a:solidFill>
                <a:latin typeface="Times New Roman"/>
                <a:cs typeface="Times New Roman"/>
              </a:rPr>
              <a:t>es a</a:t>
            </a:r>
            <a:r>
              <a:rPr sz="2400" b="1" spc="-5" dirty="0">
                <a:solidFill>
                  <a:srgbClr val="0033CC"/>
                </a:solidFill>
                <a:latin typeface="Times New Roman"/>
                <a:cs typeface="Times New Roman"/>
              </a:rPr>
              <a:t>n</a:t>
            </a:r>
            <a:r>
              <a:rPr sz="2400" b="1" dirty="0">
                <a:solidFill>
                  <a:srgbClr val="0033CC"/>
                </a:solidFill>
                <a:latin typeface="Times New Roman"/>
                <a:cs typeface="Times New Roman"/>
              </a:rPr>
              <a:t>d </a:t>
            </a:r>
            <a:r>
              <a:rPr sz="2400" b="1" spc="-10" dirty="0">
                <a:solidFill>
                  <a:srgbClr val="0033CC"/>
                </a:solidFill>
                <a:latin typeface="Times New Roman"/>
                <a:cs typeface="Times New Roman"/>
              </a:rPr>
              <a:t>F</a:t>
            </a:r>
            <a:r>
              <a:rPr sz="2400" b="1" dirty="0">
                <a:solidFill>
                  <a:srgbClr val="0033CC"/>
                </a:solidFill>
                <a:latin typeface="Times New Roman"/>
                <a:cs typeface="Times New Roman"/>
              </a:rPr>
              <a:t>e</a:t>
            </a:r>
            <a:r>
              <a:rPr sz="2400" b="1" spc="5" dirty="0">
                <a:solidFill>
                  <a:srgbClr val="0033CC"/>
                </a:solidFill>
                <a:latin typeface="Times New Roman"/>
                <a:cs typeface="Times New Roman"/>
              </a:rPr>
              <a:t>a</a:t>
            </a:r>
            <a:r>
              <a:rPr sz="2400" b="1" dirty="0">
                <a:solidFill>
                  <a:srgbClr val="0033CC"/>
                </a:solidFill>
                <a:latin typeface="Times New Roman"/>
                <a:cs typeface="Times New Roman"/>
              </a:rPr>
              <a:t>t</a:t>
            </a:r>
            <a:r>
              <a:rPr sz="2400" b="1" spc="-5" dirty="0">
                <a:solidFill>
                  <a:srgbClr val="0033CC"/>
                </a:solidFill>
                <a:latin typeface="Times New Roman"/>
                <a:cs typeface="Times New Roman"/>
              </a:rPr>
              <a:t>u</a:t>
            </a:r>
            <a:r>
              <a:rPr sz="2400" b="1" spc="-50" dirty="0">
                <a:solidFill>
                  <a:srgbClr val="0033CC"/>
                </a:solidFill>
                <a:latin typeface="Times New Roman"/>
                <a:cs typeface="Times New Roman"/>
              </a:rPr>
              <a:t>r</a:t>
            </a:r>
            <a:r>
              <a:rPr sz="2400" b="1" dirty="0">
                <a:solidFill>
                  <a:srgbClr val="0033CC"/>
                </a:solidFill>
                <a:latin typeface="Times New Roman"/>
                <a:cs typeface="Times New Roman"/>
              </a:rPr>
              <a:t>es  </a:t>
            </a:r>
            <a:r>
              <a:rPr sz="2400" b="1" spc="-5" dirty="0">
                <a:solidFill>
                  <a:srgbClr val="0033CC"/>
                </a:solidFill>
                <a:latin typeface="Times New Roman"/>
                <a:cs typeface="Times New Roman"/>
              </a:rPr>
              <a:t>Packet</a:t>
            </a:r>
            <a:r>
              <a:rPr sz="2400" b="1" dirty="0">
                <a:solidFill>
                  <a:srgbClr val="0033CC"/>
                </a:solidFill>
                <a:latin typeface="Times New Roman"/>
                <a:cs typeface="Times New Roman"/>
              </a:rPr>
              <a:t> </a:t>
            </a:r>
            <a:r>
              <a:rPr sz="2400" b="1" spc="-5" dirty="0">
                <a:solidFill>
                  <a:srgbClr val="0033CC"/>
                </a:solidFill>
                <a:latin typeface="Times New Roman"/>
                <a:cs typeface="Times New Roman"/>
              </a:rPr>
              <a:t>Format</a:t>
            </a:r>
            <a:endParaRPr sz="2400">
              <a:latin typeface="Times New Roman"/>
              <a:cs typeface="Times New Roman"/>
            </a:endParaRPr>
          </a:p>
          <a:p>
            <a:pPr marL="12700">
              <a:lnSpc>
                <a:spcPct val="100000"/>
              </a:lnSpc>
            </a:pPr>
            <a:r>
              <a:rPr sz="2400" b="1" spc="-5" dirty="0">
                <a:solidFill>
                  <a:srgbClr val="0033CC"/>
                </a:solidFill>
                <a:latin typeface="Times New Roman"/>
                <a:cs typeface="Times New Roman"/>
              </a:rPr>
              <a:t>A</a:t>
            </a:r>
            <a:r>
              <a:rPr sz="2400" b="1" dirty="0">
                <a:solidFill>
                  <a:srgbClr val="0033CC"/>
                </a:solidFill>
                <a:latin typeface="Times New Roman"/>
                <a:cs typeface="Times New Roman"/>
              </a:rPr>
              <a:t>n</a:t>
            </a:r>
            <a:r>
              <a:rPr sz="2400" b="1" spc="-10" dirty="0">
                <a:solidFill>
                  <a:srgbClr val="0033CC"/>
                </a:solidFill>
                <a:latin typeface="Times New Roman"/>
                <a:cs typeface="Times New Roman"/>
              </a:rPr>
              <a:t> S</a:t>
            </a:r>
            <a:r>
              <a:rPr sz="2400" b="1" spc="-5" dirty="0">
                <a:solidFill>
                  <a:srgbClr val="0033CC"/>
                </a:solidFill>
                <a:latin typeface="Times New Roman"/>
                <a:cs typeface="Times New Roman"/>
              </a:rPr>
              <a:t>CT</a:t>
            </a:r>
            <a:r>
              <a:rPr sz="2400" b="1" dirty="0">
                <a:solidFill>
                  <a:srgbClr val="0033CC"/>
                </a:solidFill>
                <a:latin typeface="Times New Roman"/>
                <a:cs typeface="Times New Roman"/>
              </a:rPr>
              <a:t>P</a:t>
            </a:r>
            <a:r>
              <a:rPr sz="2400" b="1" spc="-300" dirty="0">
                <a:solidFill>
                  <a:srgbClr val="0033CC"/>
                </a:solidFill>
                <a:latin typeface="Times New Roman"/>
                <a:cs typeface="Times New Roman"/>
              </a:rPr>
              <a:t> </a:t>
            </a:r>
            <a:r>
              <a:rPr sz="2400" b="1" spc="-5" dirty="0">
                <a:solidFill>
                  <a:srgbClr val="0033CC"/>
                </a:solidFill>
                <a:latin typeface="Times New Roman"/>
                <a:cs typeface="Times New Roman"/>
              </a:rPr>
              <a:t>A</a:t>
            </a:r>
            <a:r>
              <a:rPr sz="2400" b="1" dirty="0">
                <a:solidFill>
                  <a:srgbClr val="0033CC"/>
                </a:solidFill>
                <a:latin typeface="Times New Roman"/>
                <a:cs typeface="Times New Roman"/>
              </a:rPr>
              <a:t>s</a:t>
            </a:r>
            <a:r>
              <a:rPr sz="2400" b="1" spc="-10" dirty="0">
                <a:solidFill>
                  <a:srgbClr val="0033CC"/>
                </a:solidFill>
                <a:latin typeface="Times New Roman"/>
                <a:cs typeface="Times New Roman"/>
              </a:rPr>
              <a:t>s</a:t>
            </a:r>
            <a:r>
              <a:rPr sz="2400" b="1" dirty="0">
                <a:solidFill>
                  <a:srgbClr val="0033CC"/>
                </a:solidFill>
                <a:latin typeface="Times New Roman"/>
                <a:cs typeface="Times New Roman"/>
              </a:rPr>
              <a:t>ociat</a:t>
            </a:r>
            <a:r>
              <a:rPr sz="2400" b="1" spc="10" dirty="0">
                <a:solidFill>
                  <a:srgbClr val="0033CC"/>
                </a:solidFill>
                <a:latin typeface="Times New Roman"/>
                <a:cs typeface="Times New Roman"/>
              </a:rPr>
              <a:t>i</a:t>
            </a:r>
            <a:r>
              <a:rPr sz="2400" b="1" dirty="0">
                <a:solidFill>
                  <a:srgbClr val="0033CC"/>
                </a:solidFill>
                <a:latin typeface="Times New Roman"/>
                <a:cs typeface="Times New Roman"/>
              </a:rPr>
              <a:t>on</a:t>
            </a:r>
            <a:endParaRPr sz="2400">
              <a:latin typeface="Times New Roman"/>
              <a:cs typeface="Times New Roman"/>
            </a:endParaRPr>
          </a:p>
          <a:p>
            <a:pPr marL="12700">
              <a:lnSpc>
                <a:spcPct val="100000"/>
              </a:lnSpc>
            </a:pPr>
            <a:r>
              <a:rPr sz="2400" b="1" dirty="0">
                <a:solidFill>
                  <a:srgbClr val="0033CC"/>
                </a:solidFill>
                <a:latin typeface="Times New Roman"/>
                <a:cs typeface="Times New Roman"/>
              </a:rPr>
              <a:t>Flow</a:t>
            </a:r>
            <a:r>
              <a:rPr sz="2400" b="1" spc="-30" dirty="0">
                <a:solidFill>
                  <a:srgbClr val="0033CC"/>
                </a:solidFill>
                <a:latin typeface="Times New Roman"/>
                <a:cs typeface="Times New Roman"/>
              </a:rPr>
              <a:t> </a:t>
            </a:r>
            <a:r>
              <a:rPr sz="2400" b="1" spc="-10" dirty="0">
                <a:solidFill>
                  <a:srgbClr val="0033CC"/>
                </a:solidFill>
                <a:latin typeface="Times New Roman"/>
                <a:cs typeface="Times New Roman"/>
              </a:rPr>
              <a:t>Control </a:t>
            </a:r>
            <a:r>
              <a:rPr sz="2400" b="1" spc="-5" dirty="0">
                <a:solidFill>
                  <a:srgbClr val="0033CC"/>
                </a:solidFill>
                <a:latin typeface="Times New Roman"/>
                <a:cs typeface="Times New Roman"/>
              </a:rPr>
              <a:t>and</a:t>
            </a:r>
            <a:r>
              <a:rPr sz="2400" b="1" spc="-25" dirty="0">
                <a:solidFill>
                  <a:srgbClr val="0033CC"/>
                </a:solidFill>
                <a:latin typeface="Times New Roman"/>
                <a:cs typeface="Times New Roman"/>
              </a:rPr>
              <a:t> </a:t>
            </a:r>
            <a:r>
              <a:rPr sz="2400" b="1" spc="-15" dirty="0">
                <a:solidFill>
                  <a:srgbClr val="0033CC"/>
                </a:solidFill>
                <a:latin typeface="Times New Roman"/>
                <a:cs typeface="Times New Roman"/>
              </a:rPr>
              <a:t>Error</a:t>
            </a:r>
            <a:r>
              <a:rPr sz="2400" b="1" spc="-55" dirty="0">
                <a:solidFill>
                  <a:srgbClr val="0033CC"/>
                </a:solidFill>
                <a:latin typeface="Times New Roman"/>
                <a:cs typeface="Times New Roman"/>
              </a:rPr>
              <a:t> </a:t>
            </a:r>
            <a:r>
              <a:rPr sz="2400" b="1" spc="-10" dirty="0">
                <a:solidFill>
                  <a:srgbClr val="0033CC"/>
                </a:solidFill>
                <a:latin typeface="Times New Roman"/>
                <a:cs typeface="Times New Roman"/>
              </a:rPr>
              <a:t>Control</a:t>
            </a:r>
            <a:endParaRPr sz="2400">
              <a:latin typeface="Times New Roman"/>
              <a:cs typeface="Times New Roman"/>
            </a:endParaRPr>
          </a:p>
        </p:txBody>
      </p:sp>
      <p:sp>
        <p:nvSpPr>
          <p:cNvPr id="16" name="object 16"/>
          <p:cNvSpPr/>
          <p:nvPr/>
        </p:nvSpPr>
        <p:spPr>
          <a:xfrm>
            <a:off x="439419" y="4626609"/>
            <a:ext cx="4649470" cy="0"/>
          </a:xfrm>
          <a:custGeom>
            <a:avLst/>
            <a:gdLst/>
            <a:ahLst/>
            <a:cxnLst/>
            <a:rect l="l" t="t" r="r" b="b"/>
            <a:pathLst>
              <a:path w="4649470">
                <a:moveTo>
                  <a:pt x="0" y="0"/>
                </a:moveTo>
                <a:lnTo>
                  <a:pt x="4649470" y="0"/>
                </a:lnTo>
              </a:path>
            </a:pathLst>
          </a:custGeom>
          <a:ln w="19050">
            <a:solidFill>
              <a:srgbClr val="000000"/>
            </a:solidFill>
          </a:ln>
        </p:spPr>
        <p:txBody>
          <a:bodyPr wrap="square" lIns="0" tIns="0" rIns="0" bIns="0" rtlCol="0"/>
          <a:lstStyle/>
          <a:p>
            <a:endParaRPr/>
          </a:p>
        </p:txBody>
      </p:sp>
      <p:sp>
        <p:nvSpPr>
          <p:cNvPr id="17" name="object 17"/>
          <p:cNvSpPr txBox="1"/>
          <p:nvPr/>
        </p:nvSpPr>
        <p:spPr>
          <a:xfrm>
            <a:off x="382270" y="3445509"/>
            <a:ext cx="6403975" cy="1219200"/>
          </a:xfrm>
          <a:prstGeom prst="rect">
            <a:avLst/>
          </a:prstGeom>
        </p:spPr>
        <p:txBody>
          <a:bodyPr vert="horz" wrap="square" lIns="0" tIns="12700" rIns="0" bIns="0" rtlCol="0">
            <a:spAutoFit/>
          </a:bodyPr>
          <a:lstStyle/>
          <a:p>
            <a:pPr marL="41275" marR="5080" indent="-29209">
              <a:lnSpc>
                <a:spcPct val="139900"/>
              </a:lnSpc>
              <a:spcBef>
                <a:spcPts val="100"/>
              </a:spcBef>
            </a:pPr>
            <a:r>
              <a:rPr sz="2800" b="1" i="1" spc="-5" dirty="0">
                <a:latin typeface="Times New Roman"/>
                <a:cs typeface="Times New Roman"/>
              </a:rPr>
              <a:t>sophisticated service</a:t>
            </a:r>
            <a:r>
              <a:rPr sz="2800" b="1" i="1" spc="-15" dirty="0">
                <a:latin typeface="Times New Roman"/>
                <a:cs typeface="Times New Roman"/>
              </a:rPr>
              <a:t> </a:t>
            </a:r>
            <a:r>
              <a:rPr sz="2800" b="1" i="1" spc="-5" dirty="0">
                <a:latin typeface="Times New Roman"/>
                <a:cs typeface="Times New Roman"/>
              </a:rPr>
              <a:t>than TCP</a:t>
            </a:r>
            <a:r>
              <a:rPr sz="2800" b="1" i="1" spc="-120" dirty="0">
                <a:latin typeface="Times New Roman"/>
                <a:cs typeface="Times New Roman"/>
              </a:rPr>
              <a:t> </a:t>
            </a:r>
            <a:r>
              <a:rPr sz="2800" b="1" i="1" spc="-5" dirty="0">
                <a:latin typeface="Times New Roman"/>
                <a:cs typeface="Times New Roman"/>
              </a:rPr>
              <a:t>can</a:t>
            </a:r>
            <a:r>
              <a:rPr sz="2800" b="1" i="1" spc="-15" dirty="0">
                <a:latin typeface="Times New Roman"/>
                <a:cs typeface="Times New Roman"/>
              </a:rPr>
              <a:t> </a:t>
            </a:r>
            <a:r>
              <a:rPr sz="2800" b="1" i="1" spc="-5" dirty="0">
                <a:latin typeface="Times New Roman"/>
                <a:cs typeface="Times New Roman"/>
              </a:rPr>
              <a:t>provide. </a:t>
            </a:r>
            <a:r>
              <a:rPr sz="2800" b="1" i="1" spc="-685" dirty="0">
                <a:latin typeface="Times New Roman"/>
                <a:cs typeface="Times New Roman"/>
              </a:rPr>
              <a:t> </a:t>
            </a:r>
            <a:r>
              <a:rPr sz="2800" b="1" i="1" spc="-50" dirty="0">
                <a:solidFill>
                  <a:srgbClr val="FF0000"/>
                </a:solidFill>
                <a:latin typeface="Times New Roman"/>
                <a:cs typeface="Times New Roman"/>
              </a:rPr>
              <a:t>Topics</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discussed</a:t>
            </a:r>
            <a:r>
              <a:rPr sz="2800" b="1" i="1" dirty="0">
                <a:solidFill>
                  <a:srgbClr val="FF0000"/>
                </a:solidFill>
                <a:latin typeface="Times New Roman"/>
                <a:cs typeface="Times New Roman"/>
              </a:rPr>
              <a:t> in</a:t>
            </a:r>
            <a:r>
              <a:rPr sz="2800" b="1" i="1" spc="-5" dirty="0">
                <a:solidFill>
                  <a:srgbClr val="FF0000"/>
                </a:solidFill>
                <a:latin typeface="Times New Roman"/>
                <a:cs typeface="Times New Roman"/>
              </a:rPr>
              <a:t> this</a:t>
            </a:r>
            <a:r>
              <a:rPr sz="2800" b="1" i="1" spc="-20" dirty="0">
                <a:solidFill>
                  <a:srgbClr val="FF0000"/>
                </a:solidFill>
                <a:latin typeface="Times New Roman"/>
                <a:cs typeface="Times New Roman"/>
              </a:rPr>
              <a:t> </a:t>
            </a:r>
            <a:r>
              <a:rPr sz="2800" b="1" i="1" spc="-5" dirty="0">
                <a:solidFill>
                  <a:srgbClr val="FF0000"/>
                </a:solidFill>
                <a:latin typeface="Times New Roman"/>
                <a:cs typeface="Times New Roman"/>
              </a:rPr>
              <a:t>section:</a:t>
            </a:r>
            <a:endParaRPr sz="2800">
              <a:latin typeface="Times New Roman"/>
              <a:cs typeface="Times New Roman"/>
            </a:endParaRPr>
          </a:p>
        </p:txBody>
      </p:sp>
      <p:sp>
        <p:nvSpPr>
          <p:cNvPr id="18" name="object 18"/>
          <p:cNvSpPr/>
          <p:nvPr/>
        </p:nvSpPr>
        <p:spPr>
          <a:xfrm>
            <a:off x="424180" y="4611370"/>
            <a:ext cx="4649470" cy="0"/>
          </a:xfrm>
          <a:custGeom>
            <a:avLst/>
            <a:gdLst/>
            <a:ahLst/>
            <a:cxnLst/>
            <a:rect l="l" t="t" r="r" b="b"/>
            <a:pathLst>
              <a:path w="4649470">
                <a:moveTo>
                  <a:pt x="0" y="0"/>
                </a:moveTo>
                <a:lnTo>
                  <a:pt x="4649470" y="0"/>
                </a:lnTo>
              </a:path>
            </a:pathLst>
          </a:custGeom>
          <a:ln w="19050">
            <a:solidFill>
              <a:srgbClr val="FF0000"/>
            </a:solidFill>
          </a:ln>
        </p:spPr>
        <p:txBody>
          <a:bodyPr wrap="square" lIns="0" tIns="0" rIns="0" bIns="0" rtlCol="0"/>
          <a:lstStyle/>
          <a:p>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70</a:t>
            </a:fld>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584200" y="2792729"/>
            <a:ext cx="7885430" cy="1488440"/>
          </a:xfrm>
          <a:prstGeom prst="rect">
            <a:avLst/>
          </a:prstGeom>
        </p:spPr>
        <p:txBody>
          <a:bodyPr vert="horz" wrap="square" lIns="0" tIns="12700" rIns="0" bIns="0" rtlCol="0">
            <a:spAutoFit/>
          </a:bodyPr>
          <a:lstStyle/>
          <a:p>
            <a:pPr marL="12700" marR="5080" algn="ctr">
              <a:lnSpc>
                <a:spcPct val="100000"/>
              </a:lnSpc>
              <a:spcBef>
                <a:spcPts val="100"/>
              </a:spcBef>
            </a:pPr>
            <a:r>
              <a:rPr sz="3200" b="1" spc="-5" dirty="0">
                <a:latin typeface="Arial"/>
                <a:cs typeface="Arial"/>
              </a:rPr>
              <a:t>SCTP is </a:t>
            </a:r>
            <a:r>
              <a:rPr sz="3200" b="1" dirty="0">
                <a:latin typeface="Arial"/>
                <a:cs typeface="Arial"/>
              </a:rPr>
              <a:t>a </a:t>
            </a:r>
            <a:r>
              <a:rPr sz="3200" b="1" spc="-5" dirty="0">
                <a:latin typeface="Arial"/>
                <a:cs typeface="Arial"/>
              </a:rPr>
              <a:t>message-oriented, reliable </a:t>
            </a:r>
            <a:r>
              <a:rPr sz="3200" b="1" dirty="0">
                <a:latin typeface="Arial"/>
                <a:cs typeface="Arial"/>
              </a:rPr>
              <a:t> </a:t>
            </a:r>
            <a:r>
              <a:rPr sz="3200" b="1" spc="-5" dirty="0">
                <a:latin typeface="Arial"/>
                <a:cs typeface="Arial"/>
              </a:rPr>
              <a:t>protocol </a:t>
            </a:r>
            <a:r>
              <a:rPr sz="3200" b="1" dirty="0">
                <a:latin typeface="Arial"/>
                <a:cs typeface="Arial"/>
              </a:rPr>
              <a:t>that </a:t>
            </a:r>
            <a:r>
              <a:rPr sz="3200" b="1" spc="-5" dirty="0">
                <a:latin typeface="Arial"/>
                <a:cs typeface="Arial"/>
              </a:rPr>
              <a:t>combines the </a:t>
            </a:r>
            <a:r>
              <a:rPr sz="3200" b="1" dirty="0">
                <a:latin typeface="Arial"/>
                <a:cs typeface="Arial"/>
              </a:rPr>
              <a:t>best features </a:t>
            </a:r>
            <a:r>
              <a:rPr sz="3200" b="1" spc="-875" dirty="0">
                <a:latin typeface="Arial"/>
                <a:cs typeface="Arial"/>
              </a:rPr>
              <a:t> </a:t>
            </a:r>
            <a:r>
              <a:rPr sz="3200" b="1" dirty="0">
                <a:latin typeface="Arial"/>
                <a:cs typeface="Arial"/>
              </a:rPr>
              <a:t>of</a:t>
            </a:r>
            <a:r>
              <a:rPr sz="3200" b="1" spc="-15" dirty="0">
                <a:latin typeface="Arial"/>
                <a:cs typeface="Arial"/>
              </a:rPr>
              <a:t> </a:t>
            </a:r>
            <a:r>
              <a:rPr sz="3200" b="1" dirty="0">
                <a:latin typeface="Arial"/>
                <a:cs typeface="Arial"/>
              </a:rPr>
              <a:t>UDP</a:t>
            </a:r>
            <a:r>
              <a:rPr sz="3200" b="1" spc="-70" dirty="0">
                <a:latin typeface="Arial"/>
                <a:cs typeface="Arial"/>
              </a:rPr>
              <a:t> </a:t>
            </a:r>
            <a:r>
              <a:rPr sz="3200" b="1" dirty="0">
                <a:latin typeface="Arial"/>
                <a:cs typeface="Arial"/>
              </a:rPr>
              <a:t>and</a:t>
            </a:r>
            <a:r>
              <a:rPr sz="3200" b="1" spc="-15" dirty="0">
                <a:latin typeface="Arial"/>
                <a:cs typeface="Arial"/>
              </a:rPr>
              <a:t> </a:t>
            </a:r>
            <a:r>
              <a:rPr sz="3200" b="1" spc="-105" dirty="0">
                <a:latin typeface="Arial"/>
                <a:cs typeface="Arial"/>
              </a:rPr>
              <a:t>TCP.</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71</a:t>
            </a:fld>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309" y="1024890"/>
            <a:ext cx="4094479" cy="391160"/>
          </a:xfrm>
          <a:prstGeom prst="rect">
            <a:avLst/>
          </a:prstGeom>
        </p:spPr>
        <p:txBody>
          <a:bodyPr vert="horz" wrap="square" lIns="0" tIns="12700" rIns="0" bIns="0" rtlCol="0">
            <a:spAutoFit/>
          </a:bodyPr>
          <a:lstStyle/>
          <a:p>
            <a:pPr marL="12700">
              <a:lnSpc>
                <a:spcPct val="100000"/>
              </a:lnSpc>
              <a:spcBef>
                <a:spcPts val="100"/>
              </a:spcBef>
              <a:tabLst>
                <a:tab pos="1490345" algn="l"/>
              </a:tabLst>
            </a:pPr>
            <a:r>
              <a:rPr sz="2400" i="0" spc="-50" dirty="0">
                <a:solidFill>
                  <a:srgbClr val="3333CC"/>
                </a:solidFill>
                <a:latin typeface="Times New Roman"/>
                <a:cs typeface="Times New Roman"/>
              </a:rPr>
              <a:t>Table</a:t>
            </a:r>
            <a:r>
              <a:rPr sz="2400" i="0" dirty="0">
                <a:solidFill>
                  <a:srgbClr val="3333CC"/>
                </a:solidFill>
                <a:latin typeface="Times New Roman"/>
                <a:cs typeface="Times New Roman"/>
              </a:rPr>
              <a:t> 23.4	</a:t>
            </a:r>
            <a:r>
              <a:rPr sz="2000" dirty="0">
                <a:solidFill>
                  <a:srgbClr val="000000"/>
                </a:solidFill>
              </a:rPr>
              <a:t>Some</a:t>
            </a:r>
            <a:r>
              <a:rPr sz="2000" spc="-15" dirty="0">
                <a:solidFill>
                  <a:srgbClr val="000000"/>
                </a:solidFill>
              </a:rPr>
              <a:t> </a:t>
            </a:r>
            <a:r>
              <a:rPr sz="2000" spc="-5" dirty="0">
                <a:solidFill>
                  <a:srgbClr val="000000"/>
                </a:solidFill>
              </a:rPr>
              <a:t>SCTP</a:t>
            </a:r>
            <a:r>
              <a:rPr sz="2000" spc="-100" dirty="0">
                <a:solidFill>
                  <a:srgbClr val="000000"/>
                </a:solidFill>
              </a:rPr>
              <a:t> </a:t>
            </a:r>
            <a:r>
              <a:rPr sz="2000" spc="-5" dirty="0">
                <a:solidFill>
                  <a:srgbClr val="000000"/>
                </a:solidFill>
              </a:rPr>
              <a:t>applications</a:t>
            </a:r>
            <a:endParaRPr sz="2000">
              <a:latin typeface="Times New Roman"/>
              <a:cs typeface="Times New Roman"/>
            </a:endParaRPr>
          </a:p>
        </p:txBody>
      </p:sp>
      <p:pic>
        <p:nvPicPr>
          <p:cNvPr id="3" name="object 3"/>
          <p:cNvPicPr/>
          <p:nvPr/>
        </p:nvPicPr>
        <p:blipFill>
          <a:blip r:embed="rId2" cstate="print"/>
          <a:stretch>
            <a:fillRect/>
          </a:stretch>
        </p:blipFill>
        <p:spPr>
          <a:xfrm>
            <a:off x="538573" y="1611684"/>
            <a:ext cx="7212190" cy="253482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72</a:t>
            </a:fld>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434594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5"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23.27	</a:t>
            </a:r>
            <a:r>
              <a:rPr sz="2000" spc="-5" dirty="0">
                <a:solidFill>
                  <a:srgbClr val="000000"/>
                </a:solidFill>
              </a:rPr>
              <a:t>Multiple-stream</a:t>
            </a:r>
            <a:r>
              <a:rPr sz="2000" spc="-65" dirty="0">
                <a:solidFill>
                  <a:srgbClr val="000000"/>
                </a:solidFill>
              </a:rPr>
              <a:t> </a:t>
            </a:r>
            <a:r>
              <a:rPr sz="2000" dirty="0">
                <a:solidFill>
                  <a:srgbClr val="000000"/>
                </a:solidFill>
              </a:rPr>
              <a:t>concept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79780" y="1729202"/>
            <a:ext cx="7449820" cy="3604797"/>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73</a:t>
            </a:fld>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1165860"/>
            <a:chOff x="458469" y="2758439"/>
            <a:chExt cx="8153400" cy="1165860"/>
          </a:xfrm>
        </p:grpSpPr>
        <p:sp>
          <p:nvSpPr>
            <p:cNvPr id="4" name="object 4"/>
            <p:cNvSpPr/>
            <p:nvPr/>
          </p:nvSpPr>
          <p:spPr>
            <a:xfrm>
              <a:off x="458469" y="3886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1074419" y="2792729"/>
            <a:ext cx="6906259" cy="1000760"/>
          </a:xfrm>
          <a:prstGeom prst="rect">
            <a:avLst/>
          </a:prstGeom>
        </p:spPr>
        <p:txBody>
          <a:bodyPr vert="horz" wrap="square" lIns="0" tIns="12700" rIns="0" bIns="0" rtlCol="0">
            <a:spAutoFit/>
          </a:bodyPr>
          <a:lstStyle/>
          <a:p>
            <a:pPr marL="1785620" marR="5080" indent="-1772920">
              <a:lnSpc>
                <a:spcPct val="100000"/>
              </a:lnSpc>
              <a:spcBef>
                <a:spcPts val="100"/>
              </a:spcBef>
            </a:pPr>
            <a:r>
              <a:rPr sz="3200" b="1" dirty="0">
                <a:latin typeface="Arial"/>
                <a:cs typeface="Arial"/>
              </a:rPr>
              <a:t>An</a:t>
            </a:r>
            <a:r>
              <a:rPr sz="3200" b="1" spc="-15" dirty="0">
                <a:latin typeface="Arial"/>
                <a:cs typeface="Arial"/>
              </a:rPr>
              <a:t> </a:t>
            </a:r>
            <a:r>
              <a:rPr sz="3200" b="1" spc="-5" dirty="0">
                <a:latin typeface="Arial"/>
                <a:cs typeface="Arial"/>
              </a:rPr>
              <a:t>association</a:t>
            </a:r>
            <a:r>
              <a:rPr sz="3200" b="1" spc="-15" dirty="0">
                <a:latin typeface="Arial"/>
                <a:cs typeface="Arial"/>
              </a:rPr>
              <a:t> </a:t>
            </a:r>
            <a:r>
              <a:rPr sz="3200" b="1" spc="-5" dirty="0">
                <a:latin typeface="Arial"/>
                <a:cs typeface="Arial"/>
              </a:rPr>
              <a:t>in</a:t>
            </a:r>
            <a:r>
              <a:rPr sz="3200" b="1" spc="-15" dirty="0">
                <a:latin typeface="Arial"/>
                <a:cs typeface="Arial"/>
              </a:rPr>
              <a:t> </a:t>
            </a:r>
            <a:r>
              <a:rPr sz="3200" b="1" dirty="0">
                <a:latin typeface="Arial"/>
                <a:cs typeface="Arial"/>
              </a:rPr>
              <a:t>SCTP</a:t>
            </a:r>
            <a:r>
              <a:rPr sz="3200" b="1" spc="-65" dirty="0">
                <a:latin typeface="Arial"/>
                <a:cs typeface="Arial"/>
              </a:rPr>
              <a:t> </a:t>
            </a:r>
            <a:r>
              <a:rPr sz="3200" b="1" dirty="0">
                <a:latin typeface="Arial"/>
                <a:cs typeface="Arial"/>
              </a:rPr>
              <a:t>can</a:t>
            </a:r>
            <a:r>
              <a:rPr sz="3200" b="1" spc="-15" dirty="0">
                <a:latin typeface="Arial"/>
                <a:cs typeface="Arial"/>
              </a:rPr>
              <a:t> </a:t>
            </a:r>
            <a:r>
              <a:rPr sz="3200" b="1" spc="-5" dirty="0">
                <a:latin typeface="Arial"/>
                <a:cs typeface="Arial"/>
              </a:rPr>
              <a:t>involve </a:t>
            </a:r>
            <a:r>
              <a:rPr sz="3200" b="1" spc="-875" dirty="0">
                <a:latin typeface="Arial"/>
                <a:cs typeface="Arial"/>
              </a:rPr>
              <a:t> </a:t>
            </a:r>
            <a:r>
              <a:rPr sz="3200" b="1" spc="-10" dirty="0">
                <a:latin typeface="Arial"/>
                <a:cs typeface="Arial"/>
              </a:rPr>
              <a:t>multiple</a:t>
            </a:r>
            <a:r>
              <a:rPr sz="3200" b="1" spc="-5" dirty="0">
                <a:latin typeface="Arial"/>
                <a:cs typeface="Arial"/>
              </a:rPr>
              <a:t> </a:t>
            </a:r>
            <a:r>
              <a:rPr sz="3200" b="1" dirty="0">
                <a:latin typeface="Arial"/>
                <a:cs typeface="Arial"/>
              </a:rPr>
              <a:t>streams.</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74</a:t>
            </a:fld>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3975735" cy="391160"/>
          </a:xfrm>
          <a:prstGeom prst="rect">
            <a:avLst/>
          </a:prstGeom>
        </p:spPr>
        <p:txBody>
          <a:bodyPr vert="horz" wrap="square" lIns="0" tIns="12700" rIns="0" bIns="0" rtlCol="0">
            <a:spAutoFit/>
          </a:bodyPr>
          <a:lstStyle/>
          <a:p>
            <a:pPr marL="12700">
              <a:lnSpc>
                <a:spcPct val="100000"/>
              </a:lnSpc>
              <a:spcBef>
                <a:spcPts val="100"/>
              </a:spcBef>
            </a:pPr>
            <a:r>
              <a:rPr sz="2400" i="0" spc="-10" dirty="0">
                <a:solidFill>
                  <a:srgbClr val="3333CC"/>
                </a:solidFill>
                <a:latin typeface="Times New Roman"/>
                <a:cs typeface="Times New Roman"/>
              </a:rPr>
              <a:t>Figure</a:t>
            </a:r>
            <a:r>
              <a:rPr sz="2400" i="0" spc="-25" dirty="0">
                <a:solidFill>
                  <a:srgbClr val="3333CC"/>
                </a:solidFill>
                <a:latin typeface="Times New Roman"/>
                <a:cs typeface="Times New Roman"/>
              </a:rPr>
              <a:t> </a:t>
            </a:r>
            <a:r>
              <a:rPr sz="2400" i="0" dirty="0">
                <a:solidFill>
                  <a:srgbClr val="3333CC"/>
                </a:solidFill>
                <a:latin typeface="Times New Roman"/>
                <a:cs typeface="Times New Roman"/>
              </a:rPr>
              <a:t>23.28</a:t>
            </a:r>
            <a:r>
              <a:rPr sz="2400" i="0" spc="-20" dirty="0">
                <a:solidFill>
                  <a:srgbClr val="3333CC"/>
                </a:solidFill>
                <a:latin typeface="Times New Roman"/>
                <a:cs typeface="Times New Roman"/>
              </a:rPr>
              <a:t> </a:t>
            </a:r>
            <a:r>
              <a:rPr sz="2000" spc="-5" dirty="0">
                <a:solidFill>
                  <a:srgbClr val="000000"/>
                </a:solidFill>
              </a:rPr>
              <a:t>Multihoming</a:t>
            </a:r>
            <a:r>
              <a:rPr sz="2000" spc="-15" dirty="0">
                <a:solidFill>
                  <a:srgbClr val="000000"/>
                </a:solidFill>
              </a:rPr>
              <a:t> </a:t>
            </a:r>
            <a:r>
              <a:rPr sz="2000" dirty="0">
                <a:solidFill>
                  <a:srgbClr val="000000"/>
                </a:solidFill>
              </a:rPr>
              <a:t>concept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7059" y="1941004"/>
            <a:ext cx="7851140" cy="2801137"/>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75</a:t>
            </a:fld>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045210" y="2792729"/>
            <a:ext cx="6972300" cy="1000760"/>
          </a:xfrm>
          <a:prstGeom prst="rect">
            <a:avLst/>
          </a:prstGeom>
        </p:spPr>
        <p:txBody>
          <a:bodyPr vert="horz" wrap="square" lIns="0" tIns="12700" rIns="0" bIns="0" rtlCol="0">
            <a:spAutoFit/>
          </a:bodyPr>
          <a:lstStyle/>
          <a:p>
            <a:pPr marL="1155700" marR="5080" indent="-1143000">
              <a:lnSpc>
                <a:spcPct val="100000"/>
              </a:lnSpc>
              <a:spcBef>
                <a:spcPts val="100"/>
              </a:spcBef>
            </a:pPr>
            <a:r>
              <a:rPr sz="3200" b="1" spc="-5" dirty="0">
                <a:latin typeface="Arial"/>
                <a:cs typeface="Arial"/>
              </a:rPr>
              <a:t>SCTP association allows multiple IP </a:t>
            </a:r>
            <a:r>
              <a:rPr sz="3200" b="1" spc="-875" dirty="0">
                <a:latin typeface="Arial"/>
                <a:cs typeface="Arial"/>
              </a:rPr>
              <a:t> </a:t>
            </a:r>
            <a:r>
              <a:rPr sz="3200" b="1" dirty="0">
                <a:latin typeface="Arial"/>
                <a:cs typeface="Arial"/>
              </a:rPr>
              <a:t>addresses</a:t>
            </a:r>
            <a:r>
              <a:rPr sz="3200" b="1" spc="-5" dirty="0">
                <a:latin typeface="Arial"/>
                <a:cs typeface="Arial"/>
              </a:rPr>
              <a:t> for </a:t>
            </a:r>
            <a:r>
              <a:rPr sz="3200" b="1" dirty="0">
                <a:latin typeface="Arial"/>
                <a:cs typeface="Arial"/>
              </a:rPr>
              <a:t>each</a:t>
            </a:r>
            <a:r>
              <a:rPr sz="3200" b="1" spc="-5" dirty="0">
                <a:latin typeface="Arial"/>
                <a:cs typeface="Arial"/>
              </a:rPr>
              <a:t> end.</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1165860"/>
            <a:chOff x="458469" y="2758439"/>
            <a:chExt cx="8153400" cy="1165860"/>
          </a:xfrm>
        </p:grpSpPr>
        <p:sp>
          <p:nvSpPr>
            <p:cNvPr id="4" name="object 4"/>
            <p:cNvSpPr/>
            <p:nvPr/>
          </p:nvSpPr>
          <p:spPr>
            <a:xfrm>
              <a:off x="458469" y="3886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1144269" y="2792729"/>
            <a:ext cx="6770370" cy="1000760"/>
          </a:xfrm>
          <a:prstGeom prst="rect">
            <a:avLst/>
          </a:prstGeom>
        </p:spPr>
        <p:txBody>
          <a:bodyPr vert="horz" wrap="square" lIns="0" tIns="12700" rIns="0" bIns="0" rtlCol="0">
            <a:spAutoFit/>
          </a:bodyPr>
          <a:lstStyle/>
          <a:p>
            <a:pPr marL="2157730" marR="5080" indent="-2145030">
              <a:lnSpc>
                <a:spcPct val="100000"/>
              </a:lnSpc>
              <a:spcBef>
                <a:spcPts val="100"/>
              </a:spcBef>
            </a:pPr>
            <a:r>
              <a:rPr sz="3200" b="1" spc="-5" dirty="0">
                <a:latin typeface="Arial"/>
                <a:cs typeface="Arial"/>
              </a:rPr>
              <a:t>In</a:t>
            </a:r>
            <a:r>
              <a:rPr sz="3200" b="1" spc="-10" dirty="0">
                <a:latin typeface="Arial"/>
                <a:cs typeface="Arial"/>
              </a:rPr>
              <a:t> </a:t>
            </a:r>
            <a:r>
              <a:rPr sz="3200" b="1" spc="-85" dirty="0">
                <a:latin typeface="Arial"/>
                <a:cs typeface="Arial"/>
              </a:rPr>
              <a:t>SCTP,</a:t>
            </a:r>
            <a:r>
              <a:rPr sz="3200" b="1" spc="-20" dirty="0">
                <a:latin typeface="Arial"/>
                <a:cs typeface="Arial"/>
              </a:rPr>
              <a:t> </a:t>
            </a:r>
            <a:r>
              <a:rPr sz="3200" b="1" dirty="0">
                <a:latin typeface="Arial"/>
                <a:cs typeface="Arial"/>
              </a:rPr>
              <a:t>a</a:t>
            </a:r>
            <a:r>
              <a:rPr sz="3200" b="1" spc="-5" dirty="0">
                <a:latin typeface="Arial"/>
                <a:cs typeface="Arial"/>
              </a:rPr>
              <a:t> data</a:t>
            </a:r>
            <a:r>
              <a:rPr sz="3200" b="1" spc="-10" dirty="0">
                <a:latin typeface="Arial"/>
                <a:cs typeface="Arial"/>
              </a:rPr>
              <a:t> </a:t>
            </a:r>
            <a:r>
              <a:rPr sz="3200" b="1" spc="-5" dirty="0">
                <a:latin typeface="Arial"/>
                <a:cs typeface="Arial"/>
              </a:rPr>
              <a:t>chunk is numbered </a:t>
            </a:r>
            <a:r>
              <a:rPr sz="3200" b="1" spc="-875" dirty="0">
                <a:latin typeface="Arial"/>
                <a:cs typeface="Arial"/>
              </a:rPr>
              <a:t> </a:t>
            </a:r>
            <a:r>
              <a:rPr sz="3200" b="1" spc="-5" dirty="0">
                <a:latin typeface="Arial"/>
                <a:cs typeface="Arial"/>
              </a:rPr>
              <a:t>using </a:t>
            </a:r>
            <a:r>
              <a:rPr sz="3200" b="1" dirty="0">
                <a:latin typeface="Arial"/>
                <a:cs typeface="Arial"/>
              </a:rPr>
              <a:t>a</a:t>
            </a:r>
            <a:r>
              <a:rPr sz="3200" b="1" spc="-10" dirty="0">
                <a:latin typeface="Arial"/>
                <a:cs typeface="Arial"/>
              </a:rPr>
              <a:t> </a:t>
            </a:r>
            <a:r>
              <a:rPr sz="3200" b="1" spc="-5" dirty="0">
                <a:latin typeface="Arial"/>
                <a:cs typeface="Arial"/>
              </a:rPr>
              <a:t>TSN.</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77</a:t>
            </a:fld>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403350" y="2792729"/>
            <a:ext cx="6248400" cy="1000760"/>
          </a:xfrm>
          <a:prstGeom prst="rect">
            <a:avLst/>
          </a:prstGeom>
        </p:spPr>
        <p:txBody>
          <a:bodyPr vert="horz" wrap="square" lIns="0" tIns="12700" rIns="0" bIns="0" rtlCol="0">
            <a:spAutoFit/>
          </a:bodyPr>
          <a:lstStyle/>
          <a:p>
            <a:pPr marL="576580" marR="5080" indent="-563880">
              <a:lnSpc>
                <a:spcPct val="100000"/>
              </a:lnSpc>
              <a:spcBef>
                <a:spcPts val="100"/>
              </a:spcBef>
            </a:pPr>
            <a:r>
              <a:rPr sz="3200" b="1" spc="-120" dirty="0">
                <a:latin typeface="Arial"/>
                <a:cs typeface="Arial"/>
              </a:rPr>
              <a:t>To</a:t>
            </a:r>
            <a:r>
              <a:rPr sz="3200" b="1" spc="-30" dirty="0">
                <a:latin typeface="Arial"/>
                <a:cs typeface="Arial"/>
              </a:rPr>
              <a:t> </a:t>
            </a:r>
            <a:r>
              <a:rPr sz="3200" b="1" spc="-5" dirty="0">
                <a:latin typeface="Arial"/>
                <a:cs typeface="Arial"/>
              </a:rPr>
              <a:t>distinguish</a:t>
            </a:r>
            <a:r>
              <a:rPr sz="3200" b="1" spc="-20" dirty="0">
                <a:latin typeface="Arial"/>
                <a:cs typeface="Arial"/>
              </a:rPr>
              <a:t> </a:t>
            </a:r>
            <a:r>
              <a:rPr sz="3200" b="1" dirty="0">
                <a:latin typeface="Arial"/>
                <a:cs typeface="Arial"/>
              </a:rPr>
              <a:t>between</a:t>
            </a:r>
            <a:r>
              <a:rPr sz="3200" b="1" spc="-20" dirty="0">
                <a:latin typeface="Arial"/>
                <a:cs typeface="Arial"/>
              </a:rPr>
              <a:t> </a:t>
            </a:r>
            <a:r>
              <a:rPr sz="3200" b="1" spc="-5" dirty="0">
                <a:latin typeface="Arial"/>
                <a:cs typeface="Arial"/>
              </a:rPr>
              <a:t>different </a:t>
            </a:r>
            <a:r>
              <a:rPr sz="3200" b="1" spc="-875" dirty="0">
                <a:latin typeface="Arial"/>
                <a:cs typeface="Arial"/>
              </a:rPr>
              <a:t> </a:t>
            </a:r>
            <a:r>
              <a:rPr sz="3200" b="1" dirty="0">
                <a:latin typeface="Arial"/>
                <a:cs typeface="Arial"/>
              </a:rPr>
              <a:t>streams,</a:t>
            </a:r>
            <a:r>
              <a:rPr sz="3200" b="1" spc="-15" dirty="0">
                <a:latin typeface="Arial"/>
                <a:cs typeface="Arial"/>
              </a:rPr>
              <a:t> </a:t>
            </a:r>
            <a:r>
              <a:rPr sz="3200" b="1" dirty="0">
                <a:latin typeface="Arial"/>
                <a:cs typeface="Arial"/>
              </a:rPr>
              <a:t>SCTP</a:t>
            </a:r>
            <a:r>
              <a:rPr sz="3200" b="1" spc="-75" dirty="0">
                <a:latin typeface="Arial"/>
                <a:cs typeface="Arial"/>
              </a:rPr>
              <a:t> </a:t>
            </a:r>
            <a:r>
              <a:rPr sz="3200" b="1" dirty="0">
                <a:latin typeface="Arial"/>
                <a:cs typeface="Arial"/>
              </a:rPr>
              <a:t>uses</a:t>
            </a:r>
            <a:r>
              <a:rPr sz="3200" b="1" spc="-15" dirty="0">
                <a:latin typeface="Arial"/>
                <a:cs typeface="Arial"/>
              </a:rPr>
              <a:t> </a:t>
            </a:r>
            <a:r>
              <a:rPr sz="3200" b="1" dirty="0">
                <a:latin typeface="Arial"/>
                <a:cs typeface="Arial"/>
              </a:rPr>
              <a:t>an</a:t>
            </a:r>
            <a:r>
              <a:rPr sz="3200" b="1" spc="-15" dirty="0">
                <a:latin typeface="Arial"/>
                <a:cs typeface="Arial"/>
              </a:rPr>
              <a:t> </a:t>
            </a:r>
            <a:r>
              <a:rPr sz="3200" b="1" spc="-5" dirty="0">
                <a:latin typeface="Arial"/>
                <a:cs typeface="Arial"/>
              </a:rPr>
              <a:t>SI.</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78</a:t>
            </a:fld>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811530" y="2792729"/>
            <a:ext cx="7435850" cy="1488440"/>
          </a:xfrm>
          <a:prstGeom prst="rect">
            <a:avLst/>
          </a:prstGeom>
        </p:spPr>
        <p:txBody>
          <a:bodyPr vert="horz" wrap="square" lIns="0" tIns="12700" rIns="0" bIns="0" rtlCol="0">
            <a:spAutoFit/>
          </a:bodyPr>
          <a:lstStyle/>
          <a:p>
            <a:pPr marL="12065" marR="5080" indent="-4445" algn="ctr">
              <a:lnSpc>
                <a:spcPct val="100000"/>
              </a:lnSpc>
              <a:spcBef>
                <a:spcPts val="100"/>
              </a:spcBef>
            </a:pPr>
            <a:r>
              <a:rPr sz="3200" b="1" spc="-125" dirty="0">
                <a:latin typeface="Arial"/>
                <a:cs typeface="Arial"/>
              </a:rPr>
              <a:t>To</a:t>
            </a:r>
            <a:r>
              <a:rPr sz="3200" b="1" spc="-5" dirty="0">
                <a:latin typeface="Arial"/>
                <a:cs typeface="Arial"/>
              </a:rPr>
              <a:t> distinguish </a:t>
            </a:r>
            <a:r>
              <a:rPr sz="3200" b="1" dirty="0">
                <a:latin typeface="Arial"/>
                <a:cs typeface="Arial"/>
              </a:rPr>
              <a:t>between</a:t>
            </a:r>
            <a:r>
              <a:rPr sz="3200" b="1" spc="-15" dirty="0">
                <a:latin typeface="Arial"/>
                <a:cs typeface="Arial"/>
              </a:rPr>
              <a:t> </a:t>
            </a:r>
            <a:r>
              <a:rPr sz="3200" b="1" spc="-5" dirty="0">
                <a:latin typeface="Arial"/>
                <a:cs typeface="Arial"/>
              </a:rPr>
              <a:t>different</a:t>
            </a:r>
            <a:r>
              <a:rPr sz="3200" b="1" spc="-10" dirty="0">
                <a:latin typeface="Arial"/>
                <a:cs typeface="Arial"/>
              </a:rPr>
              <a:t> </a:t>
            </a:r>
            <a:r>
              <a:rPr sz="3200" b="1" spc="-5" dirty="0">
                <a:latin typeface="Arial"/>
                <a:cs typeface="Arial"/>
              </a:rPr>
              <a:t>data </a:t>
            </a:r>
            <a:r>
              <a:rPr sz="3200" b="1" dirty="0">
                <a:latin typeface="Arial"/>
                <a:cs typeface="Arial"/>
              </a:rPr>
              <a:t> </a:t>
            </a:r>
            <a:r>
              <a:rPr sz="3200" b="1" spc="-5" dirty="0">
                <a:latin typeface="Arial"/>
                <a:cs typeface="Arial"/>
              </a:rPr>
              <a:t>chunks belonging </a:t>
            </a:r>
            <a:r>
              <a:rPr sz="3200" b="1" dirty="0">
                <a:latin typeface="Arial"/>
                <a:cs typeface="Arial"/>
              </a:rPr>
              <a:t>to </a:t>
            </a:r>
            <a:r>
              <a:rPr sz="3200" b="1" spc="-5" dirty="0">
                <a:latin typeface="Arial"/>
                <a:cs typeface="Arial"/>
              </a:rPr>
              <a:t>the </a:t>
            </a:r>
            <a:r>
              <a:rPr sz="3200" b="1" dirty="0">
                <a:latin typeface="Arial"/>
                <a:cs typeface="Arial"/>
              </a:rPr>
              <a:t>same stream, </a:t>
            </a:r>
            <a:r>
              <a:rPr sz="3200" b="1" spc="-875" dirty="0">
                <a:latin typeface="Arial"/>
                <a:cs typeface="Arial"/>
              </a:rPr>
              <a:t> </a:t>
            </a:r>
            <a:r>
              <a:rPr sz="3200" b="1" spc="-5" dirty="0">
                <a:latin typeface="Arial"/>
                <a:cs typeface="Arial"/>
              </a:rPr>
              <a:t>SCTP</a:t>
            </a:r>
            <a:r>
              <a:rPr sz="3200" b="1" spc="-75" dirty="0">
                <a:latin typeface="Arial"/>
                <a:cs typeface="Arial"/>
              </a:rPr>
              <a:t> </a:t>
            </a:r>
            <a:r>
              <a:rPr sz="3200" b="1" dirty="0">
                <a:latin typeface="Arial"/>
                <a:cs typeface="Arial"/>
              </a:rPr>
              <a:t>uses </a:t>
            </a:r>
            <a:r>
              <a:rPr sz="3200" b="1" spc="-5" dirty="0">
                <a:latin typeface="Arial"/>
                <a:cs typeface="Arial"/>
              </a:rPr>
              <a:t>SSNs.</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194685" cy="391160"/>
          </a:xfrm>
          <a:prstGeom prst="rect">
            <a:avLst/>
          </a:prstGeom>
        </p:spPr>
        <p:txBody>
          <a:bodyPr vert="horz" wrap="square" lIns="0" tIns="12700" rIns="0" bIns="0" rtlCol="0">
            <a:spAutoFit/>
          </a:bodyPr>
          <a:lstStyle/>
          <a:p>
            <a:pPr marL="12700">
              <a:lnSpc>
                <a:spcPct val="100000"/>
              </a:lnSpc>
              <a:spcBef>
                <a:spcPts val="100"/>
              </a:spcBef>
              <a:tabLst>
                <a:tab pos="16313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23.5	</a:t>
            </a:r>
            <a:r>
              <a:rPr sz="2000" dirty="0">
                <a:solidFill>
                  <a:srgbClr val="000000"/>
                </a:solidFill>
              </a:rPr>
              <a:t>Socket</a:t>
            </a:r>
            <a:r>
              <a:rPr sz="2000" spc="-60" dirty="0">
                <a:solidFill>
                  <a:srgbClr val="000000"/>
                </a:solidFill>
              </a:rPr>
              <a:t> </a:t>
            </a:r>
            <a:r>
              <a:rPr sz="2000" spc="-5" dirty="0">
                <a:solidFill>
                  <a:srgbClr val="000000"/>
                </a:solidFill>
              </a:rPr>
              <a:t>address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85098" y="2697479"/>
            <a:ext cx="6939701" cy="1417320"/>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8</a:t>
            </a:fld>
            <a:endParaRPr sz="24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429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581660"/>
          </a:xfrm>
          <a:custGeom>
            <a:avLst/>
            <a:gdLst/>
            <a:ahLst/>
            <a:cxnLst/>
            <a:rect l="l" t="t" r="r" b="b"/>
            <a:pathLst>
              <a:path w="8077200" h="581660">
                <a:moveTo>
                  <a:pt x="8077200" y="0"/>
                </a:moveTo>
                <a:lnTo>
                  <a:pt x="0" y="0"/>
                </a:lnTo>
                <a:lnTo>
                  <a:pt x="0" y="581660"/>
                </a:lnTo>
                <a:lnTo>
                  <a:pt x="4038600" y="581660"/>
                </a:lnTo>
                <a:lnTo>
                  <a:pt x="8077200" y="58166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59459" y="2792729"/>
            <a:ext cx="7539990"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Arial"/>
                <a:cs typeface="Arial"/>
              </a:rPr>
              <a:t>TCP</a:t>
            </a:r>
            <a:r>
              <a:rPr sz="3200" b="1" spc="-70" dirty="0">
                <a:latin typeface="Arial"/>
                <a:cs typeface="Arial"/>
              </a:rPr>
              <a:t> </a:t>
            </a:r>
            <a:r>
              <a:rPr sz="3200" b="1" spc="-5" dirty="0">
                <a:latin typeface="Arial"/>
                <a:cs typeface="Arial"/>
              </a:rPr>
              <a:t>has</a:t>
            </a:r>
            <a:r>
              <a:rPr sz="3200" b="1" spc="-10" dirty="0">
                <a:latin typeface="Arial"/>
                <a:cs typeface="Arial"/>
              </a:rPr>
              <a:t> </a:t>
            </a:r>
            <a:r>
              <a:rPr sz="3200" b="1" dirty="0">
                <a:latin typeface="Arial"/>
                <a:cs typeface="Arial"/>
              </a:rPr>
              <a:t>segments;</a:t>
            </a:r>
            <a:r>
              <a:rPr sz="3200" b="1" spc="-20" dirty="0">
                <a:latin typeface="Arial"/>
                <a:cs typeface="Arial"/>
              </a:rPr>
              <a:t> </a:t>
            </a:r>
            <a:r>
              <a:rPr sz="3200" b="1" dirty="0">
                <a:latin typeface="Arial"/>
                <a:cs typeface="Arial"/>
              </a:rPr>
              <a:t>SCTP</a:t>
            </a:r>
            <a:r>
              <a:rPr sz="3200" b="1" spc="-75" dirty="0">
                <a:latin typeface="Arial"/>
                <a:cs typeface="Arial"/>
              </a:rPr>
              <a:t> </a:t>
            </a:r>
            <a:r>
              <a:rPr sz="3200" b="1" dirty="0">
                <a:latin typeface="Arial"/>
                <a:cs typeface="Arial"/>
              </a:rPr>
              <a:t>has</a:t>
            </a:r>
            <a:r>
              <a:rPr sz="3200" b="1" spc="-15" dirty="0">
                <a:latin typeface="Arial"/>
                <a:cs typeface="Arial"/>
              </a:rPr>
              <a:t> </a:t>
            </a:r>
            <a:r>
              <a:rPr sz="3200" b="1" dirty="0">
                <a:latin typeface="Arial"/>
                <a:cs typeface="Arial"/>
              </a:rPr>
              <a:t>packets.</a:t>
            </a:r>
            <a:endParaRPr sz="3200" dirty="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80</a:t>
            </a:fld>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4809" y="415290"/>
            <a:ext cx="7858759"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23.29	</a:t>
            </a:r>
            <a:r>
              <a:rPr sz="2000" spc="-5" dirty="0">
                <a:solidFill>
                  <a:srgbClr val="000000"/>
                </a:solidFill>
              </a:rPr>
              <a:t>Comparison</a:t>
            </a:r>
            <a:r>
              <a:rPr sz="2000" spc="10" dirty="0">
                <a:solidFill>
                  <a:srgbClr val="000000"/>
                </a:solidFill>
              </a:rPr>
              <a:t> </a:t>
            </a:r>
            <a:r>
              <a:rPr sz="2000" spc="-5" dirty="0">
                <a:solidFill>
                  <a:srgbClr val="000000"/>
                </a:solidFill>
              </a:rPr>
              <a:t>between</a:t>
            </a:r>
            <a:r>
              <a:rPr sz="2000" spc="10" dirty="0">
                <a:solidFill>
                  <a:srgbClr val="000000"/>
                </a:solidFill>
              </a:rPr>
              <a:t> </a:t>
            </a:r>
            <a:r>
              <a:rPr sz="2000" dirty="0">
                <a:solidFill>
                  <a:srgbClr val="000000"/>
                </a:solidFill>
              </a:rPr>
              <a:t>a</a:t>
            </a:r>
            <a:r>
              <a:rPr sz="2000" spc="10" dirty="0">
                <a:solidFill>
                  <a:srgbClr val="000000"/>
                </a:solidFill>
              </a:rPr>
              <a:t> </a:t>
            </a:r>
            <a:r>
              <a:rPr sz="2000" dirty="0">
                <a:solidFill>
                  <a:srgbClr val="000000"/>
                </a:solidFill>
              </a:rPr>
              <a:t>TCP</a:t>
            </a:r>
            <a:r>
              <a:rPr sz="2000" spc="-85" dirty="0">
                <a:solidFill>
                  <a:srgbClr val="000000"/>
                </a:solidFill>
              </a:rPr>
              <a:t> </a:t>
            </a:r>
            <a:r>
              <a:rPr sz="2000" spc="-5" dirty="0">
                <a:solidFill>
                  <a:srgbClr val="000000"/>
                </a:solidFill>
              </a:rPr>
              <a:t>segment</a:t>
            </a:r>
            <a:r>
              <a:rPr sz="2000" spc="5" dirty="0">
                <a:solidFill>
                  <a:srgbClr val="000000"/>
                </a:solidFill>
              </a:rPr>
              <a:t> </a:t>
            </a:r>
            <a:r>
              <a:rPr sz="2000" dirty="0">
                <a:solidFill>
                  <a:srgbClr val="000000"/>
                </a:solidFill>
              </a:rPr>
              <a:t>and</a:t>
            </a:r>
            <a:r>
              <a:rPr sz="2000" spc="10" dirty="0">
                <a:solidFill>
                  <a:srgbClr val="000000"/>
                </a:solidFill>
              </a:rPr>
              <a:t> </a:t>
            </a:r>
            <a:r>
              <a:rPr sz="2000" dirty="0">
                <a:solidFill>
                  <a:srgbClr val="000000"/>
                </a:solidFill>
              </a:rPr>
              <a:t>an</a:t>
            </a:r>
            <a:r>
              <a:rPr sz="2000" spc="10" dirty="0">
                <a:solidFill>
                  <a:srgbClr val="000000"/>
                </a:solidFill>
              </a:rPr>
              <a:t> </a:t>
            </a:r>
            <a:r>
              <a:rPr sz="2000" spc="-5" dirty="0">
                <a:solidFill>
                  <a:srgbClr val="000000"/>
                </a:solidFill>
              </a:rPr>
              <a:t>SCTP</a:t>
            </a:r>
            <a:r>
              <a:rPr sz="2000" spc="-70" dirty="0">
                <a:solidFill>
                  <a:srgbClr val="000000"/>
                </a:solidFill>
              </a:rPr>
              <a:t> </a:t>
            </a:r>
            <a:r>
              <a:rPr sz="2000" dirty="0">
                <a:solidFill>
                  <a:srgbClr val="000000"/>
                </a:solidFill>
              </a:rPr>
              <a:t>packet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5093" y="2420620"/>
            <a:ext cx="8934122" cy="252158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81</a:t>
            </a:fld>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896619" y="2792729"/>
            <a:ext cx="7263765" cy="1488440"/>
          </a:xfrm>
          <a:prstGeom prst="rect">
            <a:avLst/>
          </a:prstGeom>
        </p:spPr>
        <p:txBody>
          <a:bodyPr vert="horz" wrap="square" lIns="0" tIns="12700" rIns="0" bIns="0" rtlCol="0">
            <a:spAutoFit/>
          </a:bodyPr>
          <a:lstStyle/>
          <a:p>
            <a:pPr marL="12700" marR="5080" algn="ctr">
              <a:lnSpc>
                <a:spcPct val="100000"/>
              </a:lnSpc>
              <a:spcBef>
                <a:spcPts val="100"/>
              </a:spcBef>
            </a:pPr>
            <a:r>
              <a:rPr sz="3200" b="1" spc="-5" dirty="0">
                <a:latin typeface="Arial"/>
                <a:cs typeface="Arial"/>
              </a:rPr>
              <a:t>In </a:t>
            </a:r>
            <a:r>
              <a:rPr sz="3200" b="1" spc="-90" dirty="0">
                <a:latin typeface="Arial"/>
                <a:cs typeface="Arial"/>
              </a:rPr>
              <a:t>SCTP,</a:t>
            </a:r>
            <a:r>
              <a:rPr sz="3200" b="1" spc="-15" dirty="0">
                <a:latin typeface="Arial"/>
                <a:cs typeface="Arial"/>
              </a:rPr>
              <a:t> </a:t>
            </a:r>
            <a:r>
              <a:rPr sz="3200" b="1" spc="-5" dirty="0">
                <a:latin typeface="Arial"/>
                <a:cs typeface="Arial"/>
              </a:rPr>
              <a:t>control</a:t>
            </a:r>
            <a:r>
              <a:rPr sz="3200" b="1" spc="-20" dirty="0">
                <a:latin typeface="Arial"/>
                <a:cs typeface="Arial"/>
              </a:rPr>
              <a:t> </a:t>
            </a:r>
            <a:r>
              <a:rPr sz="3200" b="1" spc="-5" dirty="0">
                <a:latin typeface="Arial"/>
                <a:cs typeface="Arial"/>
              </a:rPr>
              <a:t>information</a:t>
            </a:r>
            <a:r>
              <a:rPr sz="3200" b="1" dirty="0">
                <a:latin typeface="Arial"/>
                <a:cs typeface="Arial"/>
              </a:rPr>
              <a:t> and</a:t>
            </a:r>
            <a:r>
              <a:rPr sz="3200" b="1" spc="-10" dirty="0">
                <a:latin typeface="Arial"/>
                <a:cs typeface="Arial"/>
              </a:rPr>
              <a:t> </a:t>
            </a:r>
            <a:r>
              <a:rPr sz="3200" b="1" dirty="0">
                <a:latin typeface="Arial"/>
                <a:cs typeface="Arial"/>
              </a:rPr>
              <a:t>data </a:t>
            </a:r>
            <a:r>
              <a:rPr sz="3200" b="1" spc="-875" dirty="0">
                <a:latin typeface="Arial"/>
                <a:cs typeface="Arial"/>
              </a:rPr>
              <a:t> </a:t>
            </a:r>
            <a:r>
              <a:rPr sz="3200" b="1" spc="-5" dirty="0">
                <a:latin typeface="Arial"/>
                <a:cs typeface="Arial"/>
              </a:rPr>
              <a:t>information are carried in </a:t>
            </a:r>
            <a:r>
              <a:rPr sz="3200" b="1" dirty="0">
                <a:latin typeface="Arial"/>
                <a:cs typeface="Arial"/>
              </a:rPr>
              <a:t>separate </a:t>
            </a:r>
            <a:r>
              <a:rPr sz="3200" b="1" spc="5" dirty="0">
                <a:latin typeface="Arial"/>
                <a:cs typeface="Arial"/>
              </a:rPr>
              <a:t> </a:t>
            </a:r>
            <a:r>
              <a:rPr sz="3200" b="1" spc="-5" dirty="0">
                <a:latin typeface="Arial"/>
                <a:cs typeface="Arial"/>
              </a:rPr>
              <a:t>chunks.</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82</a:t>
            </a:fld>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5920" y="415290"/>
            <a:ext cx="530733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23.30	</a:t>
            </a:r>
            <a:r>
              <a:rPr sz="2000" spc="-5" dirty="0">
                <a:solidFill>
                  <a:srgbClr val="000000"/>
                </a:solidFill>
              </a:rPr>
              <a:t>Packet, data</a:t>
            </a:r>
            <a:r>
              <a:rPr sz="2000" dirty="0">
                <a:solidFill>
                  <a:srgbClr val="000000"/>
                </a:solidFill>
              </a:rPr>
              <a:t> chunks,</a:t>
            </a:r>
            <a:r>
              <a:rPr sz="2000" spc="-5" dirty="0">
                <a:solidFill>
                  <a:srgbClr val="000000"/>
                </a:solidFill>
              </a:rPr>
              <a:t> </a:t>
            </a:r>
            <a:r>
              <a:rPr sz="2000" dirty="0">
                <a:solidFill>
                  <a:srgbClr val="000000"/>
                </a:solidFill>
              </a:rPr>
              <a:t>and </a:t>
            </a:r>
            <a:r>
              <a:rPr sz="2000" spc="-5" dirty="0">
                <a:solidFill>
                  <a:srgbClr val="000000"/>
                </a:solidFill>
              </a:rPr>
              <a:t>streams</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72720" y="2162817"/>
            <a:ext cx="8895080" cy="293178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83</a:t>
            </a:fld>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3622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5105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453639"/>
            <a:ext cx="8077200" cy="2531110"/>
          </a:xfrm>
          <a:custGeom>
            <a:avLst/>
            <a:gdLst/>
            <a:ahLst/>
            <a:cxnLst/>
            <a:rect l="l" t="t" r="r" b="b"/>
            <a:pathLst>
              <a:path w="8077200" h="2531110">
                <a:moveTo>
                  <a:pt x="8077200" y="0"/>
                </a:moveTo>
                <a:lnTo>
                  <a:pt x="0" y="0"/>
                </a:lnTo>
                <a:lnTo>
                  <a:pt x="0" y="2531110"/>
                </a:lnTo>
                <a:lnTo>
                  <a:pt x="4038600" y="2531110"/>
                </a:lnTo>
                <a:lnTo>
                  <a:pt x="8077200" y="253111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09930" y="2487929"/>
            <a:ext cx="7634605" cy="2462530"/>
          </a:xfrm>
          <a:prstGeom prst="rect">
            <a:avLst/>
          </a:prstGeom>
        </p:spPr>
        <p:txBody>
          <a:bodyPr vert="horz" wrap="square" lIns="0" tIns="12700" rIns="0" bIns="0" rtlCol="0">
            <a:spAutoFit/>
          </a:bodyPr>
          <a:lstStyle/>
          <a:p>
            <a:pPr marL="439420" marR="429259" algn="ctr">
              <a:lnSpc>
                <a:spcPct val="100000"/>
              </a:lnSpc>
              <a:spcBef>
                <a:spcPts val="100"/>
              </a:spcBef>
            </a:pPr>
            <a:r>
              <a:rPr sz="3200" b="1" dirty="0">
                <a:latin typeface="Arial"/>
                <a:cs typeface="Arial"/>
              </a:rPr>
              <a:t>Data chunks are </a:t>
            </a:r>
            <a:r>
              <a:rPr sz="3200" b="1" spc="-5" dirty="0">
                <a:latin typeface="Arial"/>
                <a:cs typeface="Arial"/>
              </a:rPr>
              <a:t>identified by three </a:t>
            </a:r>
            <a:r>
              <a:rPr sz="3200" b="1" spc="-875" dirty="0">
                <a:latin typeface="Arial"/>
                <a:cs typeface="Arial"/>
              </a:rPr>
              <a:t> </a:t>
            </a:r>
            <a:r>
              <a:rPr sz="3200" b="1" spc="-5" dirty="0">
                <a:latin typeface="Arial"/>
                <a:cs typeface="Arial"/>
              </a:rPr>
              <a:t>items:</a:t>
            </a:r>
            <a:r>
              <a:rPr sz="3200" b="1" spc="-10" dirty="0">
                <a:latin typeface="Arial"/>
                <a:cs typeface="Arial"/>
              </a:rPr>
              <a:t> </a:t>
            </a:r>
            <a:r>
              <a:rPr sz="3200" b="1" spc="-5" dirty="0">
                <a:latin typeface="Arial"/>
                <a:cs typeface="Arial"/>
              </a:rPr>
              <a:t>TSN,</a:t>
            </a:r>
            <a:r>
              <a:rPr sz="3200" b="1" spc="-15" dirty="0">
                <a:latin typeface="Arial"/>
                <a:cs typeface="Arial"/>
              </a:rPr>
              <a:t> </a:t>
            </a:r>
            <a:r>
              <a:rPr sz="3200" b="1" spc="-5" dirty="0">
                <a:latin typeface="Arial"/>
                <a:cs typeface="Arial"/>
              </a:rPr>
              <a:t>SI,</a:t>
            </a:r>
            <a:r>
              <a:rPr sz="3200" b="1" spc="-20" dirty="0">
                <a:latin typeface="Arial"/>
                <a:cs typeface="Arial"/>
              </a:rPr>
              <a:t> </a:t>
            </a:r>
            <a:r>
              <a:rPr sz="3200" b="1" dirty="0">
                <a:latin typeface="Arial"/>
                <a:cs typeface="Arial"/>
              </a:rPr>
              <a:t>and</a:t>
            </a:r>
            <a:r>
              <a:rPr sz="3200" b="1" spc="-10" dirty="0">
                <a:latin typeface="Arial"/>
                <a:cs typeface="Arial"/>
              </a:rPr>
              <a:t> </a:t>
            </a:r>
            <a:r>
              <a:rPr sz="3200" b="1" spc="-5" dirty="0">
                <a:latin typeface="Arial"/>
                <a:cs typeface="Arial"/>
              </a:rPr>
              <a:t>SSN.</a:t>
            </a:r>
            <a:endParaRPr sz="3200">
              <a:latin typeface="Arial"/>
              <a:cs typeface="Arial"/>
            </a:endParaRPr>
          </a:p>
          <a:p>
            <a:pPr marL="12065" marR="5080" algn="ctr">
              <a:lnSpc>
                <a:spcPct val="100000"/>
              </a:lnSpc>
            </a:pPr>
            <a:r>
              <a:rPr sz="3200" b="1" dirty="0">
                <a:latin typeface="Arial"/>
                <a:cs typeface="Arial"/>
              </a:rPr>
              <a:t>TSN </a:t>
            </a:r>
            <a:r>
              <a:rPr sz="3200" b="1" spc="-5" dirty="0">
                <a:latin typeface="Arial"/>
                <a:cs typeface="Arial"/>
              </a:rPr>
              <a:t>is </a:t>
            </a:r>
            <a:r>
              <a:rPr sz="3200" b="1" dirty="0">
                <a:latin typeface="Arial"/>
                <a:cs typeface="Arial"/>
              </a:rPr>
              <a:t>a </a:t>
            </a:r>
            <a:r>
              <a:rPr sz="3200" b="1" spc="-5" dirty="0">
                <a:latin typeface="Arial"/>
                <a:cs typeface="Arial"/>
              </a:rPr>
              <a:t>cumulative number identifying </a:t>
            </a:r>
            <a:r>
              <a:rPr sz="3200" b="1" spc="-875" dirty="0">
                <a:latin typeface="Arial"/>
                <a:cs typeface="Arial"/>
              </a:rPr>
              <a:t> </a:t>
            </a:r>
            <a:r>
              <a:rPr sz="3200" b="1" dirty="0">
                <a:latin typeface="Arial"/>
                <a:cs typeface="Arial"/>
              </a:rPr>
              <a:t>the </a:t>
            </a:r>
            <a:r>
              <a:rPr sz="3200" b="1" spc="-5" dirty="0">
                <a:latin typeface="Arial"/>
                <a:cs typeface="Arial"/>
              </a:rPr>
              <a:t>association; </a:t>
            </a:r>
            <a:r>
              <a:rPr sz="3200" b="1" dirty="0">
                <a:latin typeface="Arial"/>
                <a:cs typeface="Arial"/>
              </a:rPr>
              <a:t>SI defines the stream; </a:t>
            </a:r>
            <a:r>
              <a:rPr sz="3200" b="1" spc="5" dirty="0">
                <a:latin typeface="Arial"/>
                <a:cs typeface="Arial"/>
              </a:rPr>
              <a:t> </a:t>
            </a:r>
            <a:r>
              <a:rPr sz="3200" b="1" dirty="0">
                <a:latin typeface="Arial"/>
                <a:cs typeface="Arial"/>
              </a:rPr>
              <a:t>SSN</a:t>
            </a:r>
            <a:r>
              <a:rPr sz="3200" b="1" spc="-10" dirty="0">
                <a:latin typeface="Arial"/>
                <a:cs typeface="Arial"/>
              </a:rPr>
              <a:t> </a:t>
            </a:r>
            <a:r>
              <a:rPr sz="3200" b="1" spc="-5" dirty="0">
                <a:latin typeface="Arial"/>
                <a:cs typeface="Arial"/>
              </a:rPr>
              <a:t>defines</a:t>
            </a:r>
            <a:r>
              <a:rPr sz="3200" b="1" dirty="0">
                <a:latin typeface="Arial"/>
                <a:cs typeface="Arial"/>
              </a:rPr>
              <a:t> </a:t>
            </a:r>
            <a:r>
              <a:rPr sz="3200" b="1" spc="-5" dirty="0">
                <a:latin typeface="Arial"/>
                <a:cs typeface="Arial"/>
              </a:rPr>
              <a:t>the</a:t>
            </a:r>
            <a:r>
              <a:rPr sz="3200" b="1" dirty="0">
                <a:latin typeface="Arial"/>
                <a:cs typeface="Arial"/>
              </a:rPr>
              <a:t> </a:t>
            </a:r>
            <a:r>
              <a:rPr sz="3200" b="1" spc="-5" dirty="0">
                <a:latin typeface="Arial"/>
                <a:cs typeface="Arial"/>
              </a:rPr>
              <a:t>chunk in</a:t>
            </a:r>
            <a:r>
              <a:rPr sz="3200" b="1" spc="-15" dirty="0">
                <a:latin typeface="Arial"/>
                <a:cs typeface="Arial"/>
              </a:rPr>
              <a:t> </a:t>
            </a:r>
            <a:r>
              <a:rPr sz="3200" b="1" dirty="0">
                <a:latin typeface="Arial"/>
                <a:cs typeface="Arial"/>
              </a:rPr>
              <a:t>a </a:t>
            </a:r>
            <a:r>
              <a:rPr sz="3200" b="1" spc="-5" dirty="0">
                <a:latin typeface="Arial"/>
                <a:cs typeface="Arial"/>
              </a:rPr>
              <a:t>stream.</a:t>
            </a:r>
            <a:endParaRPr sz="3200">
              <a:latin typeface="Arial"/>
              <a:cs typeface="Arial"/>
            </a:endParaRPr>
          </a:p>
        </p:txBody>
      </p:sp>
      <p:pic>
        <p:nvPicPr>
          <p:cNvPr id="6" name="object 6"/>
          <p:cNvPicPr/>
          <p:nvPr/>
        </p:nvPicPr>
        <p:blipFill>
          <a:blip r:embed="rId2" cstate="print"/>
          <a:stretch>
            <a:fillRect/>
          </a:stretch>
        </p:blipFill>
        <p:spPr>
          <a:xfrm>
            <a:off x="457200" y="1676400"/>
            <a:ext cx="1143000" cy="566420"/>
          </a:xfrm>
          <a:prstGeom prst="rect">
            <a:avLst/>
          </a:prstGeom>
        </p:spPr>
      </p:pic>
      <p:sp>
        <p:nvSpPr>
          <p:cNvPr id="7" name="object 7"/>
          <p:cNvSpPr txBox="1">
            <a:spLocks noGrp="1"/>
          </p:cNvSpPr>
          <p:nvPr>
            <p:ph type="title"/>
          </p:nvPr>
        </p:nvSpPr>
        <p:spPr>
          <a:xfrm>
            <a:off x="669290" y="17106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84</a:t>
            </a:fld>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674369" y="2792729"/>
            <a:ext cx="7706995" cy="1976120"/>
          </a:xfrm>
          <a:prstGeom prst="rect">
            <a:avLst/>
          </a:prstGeom>
        </p:spPr>
        <p:txBody>
          <a:bodyPr vert="horz" wrap="square" lIns="0" tIns="12700" rIns="0" bIns="0" rtlCol="0">
            <a:spAutoFit/>
          </a:bodyPr>
          <a:lstStyle/>
          <a:p>
            <a:pPr marL="12700" marR="5080" indent="2540" algn="ctr">
              <a:lnSpc>
                <a:spcPct val="100000"/>
              </a:lnSpc>
              <a:spcBef>
                <a:spcPts val="100"/>
              </a:spcBef>
            </a:pPr>
            <a:r>
              <a:rPr sz="3200" b="1" spc="-5" dirty="0">
                <a:latin typeface="Arial"/>
                <a:cs typeface="Arial"/>
              </a:rPr>
              <a:t>In</a:t>
            </a:r>
            <a:r>
              <a:rPr sz="3200" b="1" spc="-15" dirty="0">
                <a:latin typeface="Arial"/>
                <a:cs typeface="Arial"/>
              </a:rPr>
              <a:t> </a:t>
            </a:r>
            <a:r>
              <a:rPr sz="3200" b="1" spc="-85" dirty="0">
                <a:latin typeface="Arial"/>
                <a:cs typeface="Arial"/>
              </a:rPr>
              <a:t>SCTP,</a:t>
            </a:r>
            <a:r>
              <a:rPr sz="3200" b="1" spc="-15" dirty="0">
                <a:latin typeface="Arial"/>
                <a:cs typeface="Arial"/>
              </a:rPr>
              <a:t> </a:t>
            </a:r>
            <a:r>
              <a:rPr sz="3200" b="1" spc="-5" dirty="0">
                <a:latin typeface="Arial"/>
                <a:cs typeface="Arial"/>
              </a:rPr>
              <a:t>acknowledgment</a:t>
            </a:r>
            <a:r>
              <a:rPr sz="3200" b="1" spc="-15" dirty="0">
                <a:latin typeface="Arial"/>
                <a:cs typeface="Arial"/>
              </a:rPr>
              <a:t> </a:t>
            </a:r>
            <a:r>
              <a:rPr sz="3200" b="1" spc="-5" dirty="0">
                <a:latin typeface="Arial"/>
                <a:cs typeface="Arial"/>
              </a:rPr>
              <a:t>numbers</a:t>
            </a:r>
            <a:r>
              <a:rPr sz="3200" b="1" dirty="0">
                <a:latin typeface="Arial"/>
                <a:cs typeface="Arial"/>
              </a:rPr>
              <a:t> are </a:t>
            </a:r>
            <a:r>
              <a:rPr sz="3200" b="1" spc="-875" dirty="0">
                <a:latin typeface="Arial"/>
                <a:cs typeface="Arial"/>
              </a:rPr>
              <a:t> </a:t>
            </a:r>
            <a:r>
              <a:rPr sz="3200" b="1" dirty="0">
                <a:latin typeface="Arial"/>
                <a:cs typeface="Arial"/>
              </a:rPr>
              <a:t>used to </a:t>
            </a:r>
            <a:r>
              <a:rPr sz="3200" b="1" spc="-5" dirty="0">
                <a:latin typeface="Arial"/>
                <a:cs typeface="Arial"/>
              </a:rPr>
              <a:t>acknowledge only </a:t>
            </a:r>
            <a:r>
              <a:rPr sz="3200" b="1" dirty="0">
                <a:latin typeface="Arial"/>
                <a:cs typeface="Arial"/>
              </a:rPr>
              <a:t>data </a:t>
            </a:r>
            <a:r>
              <a:rPr sz="3200" b="1" spc="-5" dirty="0">
                <a:latin typeface="Arial"/>
                <a:cs typeface="Arial"/>
              </a:rPr>
              <a:t>chunks; </a:t>
            </a:r>
            <a:r>
              <a:rPr sz="3200" b="1" spc="-875" dirty="0">
                <a:latin typeface="Arial"/>
                <a:cs typeface="Arial"/>
              </a:rPr>
              <a:t> </a:t>
            </a:r>
            <a:r>
              <a:rPr sz="3200" b="1" spc="-5" dirty="0">
                <a:latin typeface="Arial"/>
                <a:cs typeface="Arial"/>
              </a:rPr>
              <a:t>control</a:t>
            </a:r>
            <a:r>
              <a:rPr sz="3200" b="1" spc="-10" dirty="0">
                <a:latin typeface="Arial"/>
                <a:cs typeface="Arial"/>
              </a:rPr>
              <a:t> </a:t>
            </a:r>
            <a:r>
              <a:rPr sz="3200" b="1" spc="-5" dirty="0">
                <a:latin typeface="Arial"/>
                <a:cs typeface="Arial"/>
              </a:rPr>
              <a:t>chunks</a:t>
            </a:r>
            <a:r>
              <a:rPr sz="3200" b="1" dirty="0">
                <a:latin typeface="Arial"/>
                <a:cs typeface="Arial"/>
              </a:rPr>
              <a:t> </a:t>
            </a:r>
            <a:r>
              <a:rPr sz="3200" b="1" spc="-5" dirty="0">
                <a:latin typeface="Arial"/>
                <a:cs typeface="Arial"/>
              </a:rPr>
              <a:t>are</a:t>
            </a:r>
            <a:r>
              <a:rPr sz="3200" b="1" dirty="0">
                <a:latin typeface="Arial"/>
                <a:cs typeface="Arial"/>
              </a:rPr>
              <a:t> </a:t>
            </a:r>
            <a:r>
              <a:rPr sz="3200" b="1" spc="-5" dirty="0">
                <a:latin typeface="Arial"/>
                <a:cs typeface="Arial"/>
              </a:rPr>
              <a:t>acknowledged</a:t>
            </a:r>
            <a:r>
              <a:rPr sz="3200" b="1" spc="-10" dirty="0">
                <a:latin typeface="Arial"/>
                <a:cs typeface="Arial"/>
              </a:rPr>
              <a:t> </a:t>
            </a:r>
            <a:r>
              <a:rPr sz="3200" b="1" dirty="0">
                <a:latin typeface="Arial"/>
                <a:cs typeface="Arial"/>
              </a:rPr>
              <a:t>by </a:t>
            </a:r>
            <a:r>
              <a:rPr sz="3200" b="1" spc="5" dirty="0">
                <a:latin typeface="Arial"/>
                <a:cs typeface="Arial"/>
              </a:rPr>
              <a:t> </a:t>
            </a:r>
            <a:r>
              <a:rPr sz="3200" b="1" spc="-5" dirty="0">
                <a:latin typeface="Arial"/>
                <a:cs typeface="Arial"/>
              </a:rPr>
              <a:t>other control</a:t>
            </a:r>
            <a:r>
              <a:rPr sz="3200" b="1" spc="-10" dirty="0">
                <a:latin typeface="Arial"/>
                <a:cs typeface="Arial"/>
              </a:rPr>
              <a:t> </a:t>
            </a:r>
            <a:r>
              <a:rPr sz="3200" b="1" spc="-5" dirty="0">
                <a:latin typeface="Arial"/>
                <a:cs typeface="Arial"/>
              </a:rPr>
              <a:t>chunks</a:t>
            </a:r>
            <a:r>
              <a:rPr sz="3200" b="1" dirty="0">
                <a:latin typeface="Arial"/>
                <a:cs typeface="Arial"/>
              </a:rPr>
              <a:t> </a:t>
            </a:r>
            <a:r>
              <a:rPr sz="3200" b="1" spc="-5" dirty="0">
                <a:latin typeface="Arial"/>
                <a:cs typeface="Arial"/>
              </a:rPr>
              <a:t>if</a:t>
            </a:r>
            <a:r>
              <a:rPr sz="3200" b="1" spc="-15" dirty="0">
                <a:latin typeface="Arial"/>
                <a:cs typeface="Arial"/>
              </a:rPr>
              <a:t> </a:t>
            </a:r>
            <a:r>
              <a:rPr sz="3200" b="1" spc="-25" dirty="0">
                <a:latin typeface="Arial"/>
                <a:cs typeface="Arial"/>
              </a:rPr>
              <a:t>necessary.</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85</a:t>
            </a:fld>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6079" y="415290"/>
            <a:ext cx="3924300"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23.31	</a:t>
            </a:r>
            <a:r>
              <a:rPr sz="2000" spc="-5" dirty="0">
                <a:solidFill>
                  <a:srgbClr val="000000"/>
                </a:solidFill>
              </a:rPr>
              <a:t>SCTP</a:t>
            </a:r>
            <a:r>
              <a:rPr sz="2000" spc="-114" dirty="0">
                <a:solidFill>
                  <a:srgbClr val="000000"/>
                </a:solidFill>
              </a:rPr>
              <a:t> </a:t>
            </a:r>
            <a:r>
              <a:rPr sz="2000" dirty="0">
                <a:solidFill>
                  <a:srgbClr val="000000"/>
                </a:solidFill>
              </a:rPr>
              <a:t>packet</a:t>
            </a:r>
            <a:r>
              <a:rPr sz="2000" spc="-40" dirty="0">
                <a:solidFill>
                  <a:srgbClr val="000000"/>
                </a:solidFill>
              </a:rPr>
              <a:t> </a:t>
            </a:r>
            <a:r>
              <a:rPr sz="2000" dirty="0">
                <a:solidFill>
                  <a:srgbClr val="000000"/>
                </a:solidFill>
              </a:rPr>
              <a:t>format</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838200" y="1828800"/>
            <a:ext cx="7586980" cy="34925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86</a:t>
            </a:fld>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588009" y="2792729"/>
            <a:ext cx="7879080" cy="1000760"/>
          </a:xfrm>
          <a:prstGeom prst="rect">
            <a:avLst/>
          </a:prstGeom>
        </p:spPr>
        <p:txBody>
          <a:bodyPr vert="horz" wrap="square" lIns="0" tIns="12700" rIns="0" bIns="0" rtlCol="0">
            <a:spAutoFit/>
          </a:bodyPr>
          <a:lstStyle/>
          <a:p>
            <a:pPr marL="2021839" marR="5080" indent="-2009139">
              <a:lnSpc>
                <a:spcPct val="100000"/>
              </a:lnSpc>
              <a:spcBef>
                <a:spcPts val="100"/>
              </a:spcBef>
            </a:pPr>
            <a:r>
              <a:rPr sz="3200" b="1" spc="-5" dirty="0">
                <a:latin typeface="Arial"/>
                <a:cs typeface="Arial"/>
              </a:rPr>
              <a:t>In an SCTP </a:t>
            </a:r>
            <a:r>
              <a:rPr sz="3200" b="1" dirty="0">
                <a:latin typeface="Arial"/>
                <a:cs typeface="Arial"/>
              </a:rPr>
              <a:t>packet, </a:t>
            </a:r>
            <a:r>
              <a:rPr sz="3200" b="1" spc="-5" dirty="0">
                <a:latin typeface="Arial"/>
                <a:cs typeface="Arial"/>
              </a:rPr>
              <a:t>control chunks come </a:t>
            </a:r>
            <a:r>
              <a:rPr sz="3200" b="1" spc="-875" dirty="0">
                <a:latin typeface="Arial"/>
                <a:cs typeface="Arial"/>
              </a:rPr>
              <a:t> </a:t>
            </a:r>
            <a:r>
              <a:rPr sz="3200" b="1" spc="-5" dirty="0">
                <a:latin typeface="Arial"/>
                <a:cs typeface="Arial"/>
              </a:rPr>
              <a:t>before data</a:t>
            </a:r>
            <a:r>
              <a:rPr sz="3200" b="1" dirty="0">
                <a:latin typeface="Arial"/>
                <a:cs typeface="Arial"/>
              </a:rPr>
              <a:t> </a:t>
            </a:r>
            <a:r>
              <a:rPr sz="3200" b="1" spc="-5" dirty="0">
                <a:latin typeface="Arial"/>
                <a:cs typeface="Arial"/>
              </a:rPr>
              <a:t>chunks.</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87</a:t>
            </a:fld>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3430270"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23.32	</a:t>
            </a:r>
            <a:r>
              <a:rPr sz="2000" dirty="0">
                <a:solidFill>
                  <a:srgbClr val="000000"/>
                </a:solidFill>
              </a:rPr>
              <a:t>General</a:t>
            </a:r>
            <a:r>
              <a:rPr sz="2000" spc="-95" dirty="0">
                <a:solidFill>
                  <a:srgbClr val="000000"/>
                </a:solidFill>
              </a:rPr>
              <a:t> </a:t>
            </a:r>
            <a:r>
              <a:rPr sz="2000" dirty="0">
                <a:solidFill>
                  <a:srgbClr val="000000"/>
                </a:solidFill>
              </a:rPr>
              <a:t>header</a:t>
            </a:r>
            <a:endParaRPr sz="2000">
              <a:latin typeface="Times New Roman"/>
              <a:cs typeface="Times New Roman"/>
            </a:endParaRPr>
          </a:p>
        </p:txBody>
      </p:sp>
      <p:sp>
        <p:nvSpPr>
          <p:cNvPr id="4" name="object 4"/>
          <p:cNvSpPr/>
          <p:nvPr/>
        </p:nvSpPr>
        <p:spPr>
          <a:xfrm>
            <a:off x="152400" y="59436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7709" y="2706370"/>
            <a:ext cx="7578090" cy="171322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88</a:t>
            </a:fld>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9919" y="567690"/>
            <a:ext cx="2324735" cy="391160"/>
          </a:xfrm>
          <a:prstGeom prst="rect">
            <a:avLst/>
          </a:prstGeom>
        </p:spPr>
        <p:txBody>
          <a:bodyPr vert="horz" wrap="square" lIns="0" tIns="12700" rIns="0" bIns="0" rtlCol="0">
            <a:spAutoFit/>
          </a:bodyPr>
          <a:lstStyle/>
          <a:p>
            <a:pPr marL="12700">
              <a:lnSpc>
                <a:spcPct val="100000"/>
              </a:lnSpc>
              <a:spcBef>
                <a:spcPts val="100"/>
              </a:spcBef>
              <a:tabLst>
                <a:tab pos="1490345" algn="l"/>
              </a:tabLst>
            </a:pPr>
            <a:r>
              <a:rPr sz="2400" i="0" spc="-235" dirty="0">
                <a:solidFill>
                  <a:srgbClr val="3333CC"/>
                </a:solidFill>
                <a:latin typeface="Times New Roman"/>
                <a:cs typeface="Times New Roman"/>
              </a:rPr>
              <a:t>T</a:t>
            </a:r>
            <a:r>
              <a:rPr sz="2400" i="0" dirty="0">
                <a:solidFill>
                  <a:srgbClr val="3333CC"/>
                </a:solidFill>
                <a:latin typeface="Times New Roman"/>
                <a:cs typeface="Times New Roman"/>
              </a:rPr>
              <a:t>a</a:t>
            </a:r>
            <a:r>
              <a:rPr sz="2400" i="0" spc="-5" dirty="0">
                <a:solidFill>
                  <a:srgbClr val="3333CC"/>
                </a:solidFill>
                <a:latin typeface="Times New Roman"/>
                <a:cs typeface="Times New Roman"/>
              </a:rPr>
              <a:t>b</a:t>
            </a:r>
            <a:r>
              <a:rPr sz="2400" i="0" dirty="0">
                <a:solidFill>
                  <a:srgbClr val="3333CC"/>
                </a:solidFill>
                <a:latin typeface="Times New Roman"/>
                <a:cs typeface="Times New Roman"/>
              </a:rPr>
              <a:t>le 23.5	</a:t>
            </a:r>
            <a:r>
              <a:rPr sz="2000" spc="-5" dirty="0">
                <a:solidFill>
                  <a:srgbClr val="000000"/>
                </a:solidFill>
              </a:rPr>
              <a:t>C</a:t>
            </a:r>
            <a:r>
              <a:rPr sz="2000" spc="5" dirty="0">
                <a:solidFill>
                  <a:srgbClr val="000000"/>
                </a:solidFill>
              </a:rPr>
              <a:t>h</a:t>
            </a:r>
            <a:r>
              <a:rPr sz="2000" spc="-5" dirty="0">
                <a:solidFill>
                  <a:srgbClr val="000000"/>
                </a:solidFill>
              </a:rPr>
              <a:t>u</a:t>
            </a:r>
            <a:r>
              <a:rPr sz="2000" spc="5" dirty="0">
                <a:solidFill>
                  <a:srgbClr val="000000"/>
                </a:solidFill>
              </a:rPr>
              <a:t>nk</a:t>
            </a:r>
            <a:r>
              <a:rPr sz="2000" dirty="0">
                <a:solidFill>
                  <a:srgbClr val="000000"/>
                </a:solidFill>
              </a:rPr>
              <a:t>s</a:t>
            </a:r>
            <a:endParaRPr sz="2000">
              <a:latin typeface="Times New Roman"/>
              <a:cs typeface="Times New Roman"/>
            </a:endParaRPr>
          </a:p>
        </p:txBody>
      </p:sp>
      <p:pic>
        <p:nvPicPr>
          <p:cNvPr id="3" name="object 3"/>
          <p:cNvPicPr/>
          <p:nvPr/>
        </p:nvPicPr>
        <p:blipFill>
          <a:blip r:embed="rId2" cstate="print"/>
          <a:stretch>
            <a:fillRect/>
          </a:stretch>
        </p:blipFill>
        <p:spPr>
          <a:xfrm>
            <a:off x="504248" y="1050283"/>
            <a:ext cx="8373849" cy="5231143"/>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89</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7190" y="415290"/>
            <a:ext cx="5092700" cy="391160"/>
          </a:xfrm>
          <a:prstGeom prst="rect">
            <a:avLst/>
          </a:prstGeom>
        </p:spPr>
        <p:txBody>
          <a:bodyPr vert="horz" wrap="square" lIns="0" tIns="12700" rIns="0" bIns="0" rtlCol="0">
            <a:spAutoFit/>
          </a:bodyPr>
          <a:lstStyle/>
          <a:p>
            <a:pPr marL="12700">
              <a:lnSpc>
                <a:spcPct val="100000"/>
              </a:lnSpc>
              <a:spcBef>
                <a:spcPts val="100"/>
              </a:spcBef>
              <a:tabLst>
                <a:tab pos="16325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a:t>
            </a:r>
            <a:r>
              <a:rPr sz="2400" i="0" spc="-5" dirty="0">
                <a:solidFill>
                  <a:srgbClr val="3333CC"/>
                </a:solidFill>
                <a:latin typeface="Times New Roman"/>
                <a:cs typeface="Times New Roman"/>
              </a:rPr>
              <a:t>23.6	</a:t>
            </a:r>
            <a:r>
              <a:rPr sz="2000" spc="-5" dirty="0">
                <a:solidFill>
                  <a:srgbClr val="000000"/>
                </a:solidFill>
              </a:rPr>
              <a:t>Multiplexing</a:t>
            </a:r>
            <a:r>
              <a:rPr sz="2000" spc="-15" dirty="0">
                <a:solidFill>
                  <a:srgbClr val="000000"/>
                </a:solidFill>
              </a:rPr>
              <a:t> </a:t>
            </a:r>
            <a:r>
              <a:rPr sz="2000" dirty="0">
                <a:solidFill>
                  <a:srgbClr val="000000"/>
                </a:solidFill>
              </a:rPr>
              <a:t>and</a:t>
            </a:r>
            <a:r>
              <a:rPr sz="2000" spc="-5" dirty="0">
                <a:solidFill>
                  <a:srgbClr val="000000"/>
                </a:solidFill>
              </a:rPr>
              <a:t> demultiplexing</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026160" y="1638456"/>
            <a:ext cx="6746240" cy="3687923"/>
          </a:xfrm>
          <a:prstGeom prst="rect">
            <a:avLst/>
          </a:prstGeom>
        </p:spPr>
      </p:pic>
      <p:sp>
        <p:nvSpPr>
          <p:cNvPr id="6" name="object 6"/>
          <p:cNvSpPr txBox="1"/>
          <p:nvPr/>
        </p:nvSpPr>
        <p:spPr>
          <a:xfrm>
            <a:off x="1270" y="6465738"/>
            <a:ext cx="584200" cy="363220"/>
          </a:xfrm>
          <a:prstGeom prst="rect">
            <a:avLst/>
          </a:prstGeom>
        </p:spPr>
        <p:txBody>
          <a:bodyPr vert="horz" wrap="square" lIns="0" tIns="0" rIns="0" bIns="0" rtlCol="0">
            <a:spAutoFit/>
          </a:bodyPr>
          <a:lstStyle/>
          <a:p>
            <a:pPr marL="12700">
              <a:lnSpc>
                <a:spcPts val="2720"/>
              </a:lnSpc>
            </a:pPr>
            <a:r>
              <a:rPr sz="2400" dirty="0">
                <a:latin typeface="Times New Roman"/>
                <a:cs typeface="Times New Roman"/>
              </a:rPr>
              <a:t>23.</a:t>
            </a:r>
            <a:fld id="{81D60167-4931-47E6-BA6A-407CBD079E47}" type="slidenum">
              <a:rPr sz="2400" dirty="0">
                <a:latin typeface="Times New Roman"/>
                <a:cs typeface="Times New Roman"/>
              </a:rPr>
              <a:t>9</a:t>
            </a:fld>
            <a:endParaRPr sz="24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39624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069340"/>
          </a:xfrm>
          <a:custGeom>
            <a:avLst/>
            <a:gdLst/>
            <a:ahLst/>
            <a:cxnLst/>
            <a:rect l="l" t="t" r="r" b="b"/>
            <a:pathLst>
              <a:path w="8077200" h="1069339">
                <a:moveTo>
                  <a:pt x="8077200" y="0"/>
                </a:moveTo>
                <a:lnTo>
                  <a:pt x="0" y="0"/>
                </a:lnTo>
                <a:lnTo>
                  <a:pt x="0" y="1069340"/>
                </a:lnTo>
                <a:lnTo>
                  <a:pt x="4038600" y="1069340"/>
                </a:lnTo>
                <a:lnTo>
                  <a:pt x="8077200" y="106934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1252219" y="2792729"/>
            <a:ext cx="6552565" cy="1000760"/>
          </a:xfrm>
          <a:prstGeom prst="rect">
            <a:avLst/>
          </a:prstGeom>
        </p:spPr>
        <p:txBody>
          <a:bodyPr vert="horz" wrap="square" lIns="0" tIns="12700" rIns="0" bIns="0" rtlCol="0">
            <a:spAutoFit/>
          </a:bodyPr>
          <a:lstStyle/>
          <a:p>
            <a:pPr marL="2104390" marR="5080" indent="-2091689">
              <a:lnSpc>
                <a:spcPct val="100000"/>
              </a:lnSpc>
              <a:spcBef>
                <a:spcPts val="100"/>
              </a:spcBef>
            </a:pPr>
            <a:r>
              <a:rPr sz="3200" b="1" dirty="0">
                <a:latin typeface="Arial"/>
                <a:cs typeface="Arial"/>
              </a:rPr>
              <a:t>A</a:t>
            </a:r>
            <a:r>
              <a:rPr sz="3200" b="1" spc="-125" dirty="0">
                <a:latin typeface="Arial"/>
                <a:cs typeface="Arial"/>
              </a:rPr>
              <a:t> </a:t>
            </a:r>
            <a:r>
              <a:rPr sz="3200" b="1" spc="-5" dirty="0">
                <a:latin typeface="Arial"/>
                <a:cs typeface="Arial"/>
              </a:rPr>
              <a:t>connection</a:t>
            </a:r>
            <a:r>
              <a:rPr sz="3200" b="1" dirty="0">
                <a:latin typeface="Arial"/>
                <a:cs typeface="Arial"/>
              </a:rPr>
              <a:t> </a:t>
            </a:r>
            <a:r>
              <a:rPr sz="3200" b="1" spc="-5" dirty="0">
                <a:latin typeface="Arial"/>
                <a:cs typeface="Arial"/>
              </a:rPr>
              <a:t>in SCTP</a:t>
            </a:r>
            <a:r>
              <a:rPr sz="3200" b="1" spc="-70" dirty="0">
                <a:latin typeface="Arial"/>
                <a:cs typeface="Arial"/>
              </a:rPr>
              <a:t> </a:t>
            </a:r>
            <a:r>
              <a:rPr sz="3200" b="1" spc="-5" dirty="0">
                <a:latin typeface="Arial"/>
                <a:cs typeface="Arial"/>
              </a:rPr>
              <a:t>is</a:t>
            </a:r>
            <a:r>
              <a:rPr sz="3200" b="1" spc="-15" dirty="0">
                <a:latin typeface="Arial"/>
                <a:cs typeface="Arial"/>
              </a:rPr>
              <a:t> </a:t>
            </a:r>
            <a:r>
              <a:rPr sz="3200" b="1" spc="-5" dirty="0">
                <a:latin typeface="Arial"/>
                <a:cs typeface="Arial"/>
              </a:rPr>
              <a:t>called</a:t>
            </a:r>
            <a:r>
              <a:rPr sz="3200" b="1" dirty="0">
                <a:latin typeface="Arial"/>
                <a:cs typeface="Arial"/>
              </a:rPr>
              <a:t> an </a:t>
            </a:r>
            <a:r>
              <a:rPr sz="3200" b="1" spc="-875" dirty="0">
                <a:latin typeface="Arial"/>
                <a:cs typeface="Arial"/>
              </a:rPr>
              <a:t> </a:t>
            </a:r>
            <a:r>
              <a:rPr sz="3200" b="1" dirty="0">
                <a:latin typeface="Arial"/>
                <a:cs typeface="Arial"/>
              </a:rPr>
              <a:t>association.</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90</a:t>
            </a:fld>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889000" y="2792729"/>
            <a:ext cx="7276465" cy="1976120"/>
          </a:xfrm>
          <a:prstGeom prst="rect">
            <a:avLst/>
          </a:prstGeom>
        </p:spPr>
        <p:txBody>
          <a:bodyPr vert="horz" wrap="square" lIns="0" tIns="12700" rIns="0" bIns="0" rtlCol="0">
            <a:spAutoFit/>
          </a:bodyPr>
          <a:lstStyle/>
          <a:p>
            <a:pPr marL="12700" marR="5080" algn="ctr">
              <a:lnSpc>
                <a:spcPct val="100000"/>
              </a:lnSpc>
              <a:spcBef>
                <a:spcPts val="100"/>
              </a:spcBef>
            </a:pPr>
            <a:r>
              <a:rPr sz="3200" b="1" dirty="0">
                <a:latin typeface="Arial"/>
                <a:cs typeface="Arial"/>
              </a:rPr>
              <a:t>No other </a:t>
            </a:r>
            <a:r>
              <a:rPr sz="3200" b="1" spc="-5" dirty="0">
                <a:latin typeface="Arial"/>
                <a:cs typeface="Arial"/>
              </a:rPr>
              <a:t>chunk is allowed in </a:t>
            </a:r>
            <a:r>
              <a:rPr sz="3200" b="1" dirty="0">
                <a:latin typeface="Arial"/>
                <a:cs typeface="Arial"/>
              </a:rPr>
              <a:t>a packet </a:t>
            </a:r>
            <a:r>
              <a:rPr sz="3200" b="1" spc="-875" dirty="0">
                <a:latin typeface="Arial"/>
                <a:cs typeface="Arial"/>
              </a:rPr>
              <a:t> </a:t>
            </a:r>
            <a:r>
              <a:rPr sz="3200" b="1" dirty="0">
                <a:latin typeface="Arial"/>
                <a:cs typeface="Arial"/>
              </a:rPr>
              <a:t>carrying</a:t>
            </a:r>
            <a:r>
              <a:rPr sz="3200" b="1" spc="-20" dirty="0">
                <a:latin typeface="Arial"/>
                <a:cs typeface="Arial"/>
              </a:rPr>
              <a:t> </a:t>
            </a:r>
            <a:r>
              <a:rPr sz="3200" b="1" dirty="0">
                <a:latin typeface="Arial"/>
                <a:cs typeface="Arial"/>
              </a:rPr>
              <a:t>an</a:t>
            </a:r>
            <a:r>
              <a:rPr sz="3200" b="1" spc="-20" dirty="0">
                <a:latin typeface="Arial"/>
                <a:cs typeface="Arial"/>
              </a:rPr>
              <a:t> </a:t>
            </a:r>
            <a:r>
              <a:rPr sz="3200" b="1" spc="-5" dirty="0">
                <a:latin typeface="Arial"/>
                <a:cs typeface="Arial"/>
              </a:rPr>
              <a:t>INIT</a:t>
            </a:r>
            <a:r>
              <a:rPr sz="3200" b="1" spc="-10" dirty="0">
                <a:latin typeface="Arial"/>
                <a:cs typeface="Arial"/>
              </a:rPr>
              <a:t> </a:t>
            </a:r>
            <a:r>
              <a:rPr sz="3200" b="1" spc="-5" dirty="0">
                <a:latin typeface="Arial"/>
                <a:cs typeface="Arial"/>
              </a:rPr>
              <a:t>or</a:t>
            </a:r>
            <a:r>
              <a:rPr sz="3200" b="1" spc="-10" dirty="0">
                <a:latin typeface="Arial"/>
                <a:cs typeface="Arial"/>
              </a:rPr>
              <a:t> </a:t>
            </a:r>
            <a:r>
              <a:rPr sz="3200" b="1" spc="-5" dirty="0">
                <a:latin typeface="Arial"/>
                <a:cs typeface="Arial"/>
              </a:rPr>
              <a:t>INIT</a:t>
            </a:r>
            <a:r>
              <a:rPr sz="3200" b="1" spc="-120" dirty="0">
                <a:latin typeface="Arial"/>
                <a:cs typeface="Arial"/>
              </a:rPr>
              <a:t> </a:t>
            </a:r>
            <a:r>
              <a:rPr sz="3200" b="1" dirty="0">
                <a:latin typeface="Arial"/>
                <a:cs typeface="Arial"/>
              </a:rPr>
              <a:t>ACK</a:t>
            </a:r>
            <a:r>
              <a:rPr sz="3200" b="1" spc="-15" dirty="0">
                <a:latin typeface="Arial"/>
                <a:cs typeface="Arial"/>
              </a:rPr>
              <a:t> </a:t>
            </a:r>
            <a:r>
              <a:rPr sz="3200" b="1" dirty="0">
                <a:latin typeface="Arial"/>
                <a:cs typeface="Arial"/>
              </a:rPr>
              <a:t>chunk.</a:t>
            </a:r>
            <a:endParaRPr sz="3200">
              <a:latin typeface="Arial"/>
              <a:cs typeface="Arial"/>
            </a:endParaRPr>
          </a:p>
          <a:p>
            <a:pPr marL="3175" algn="ctr">
              <a:lnSpc>
                <a:spcPct val="100000"/>
              </a:lnSpc>
            </a:pPr>
            <a:r>
              <a:rPr sz="3200" b="1" dirty="0">
                <a:latin typeface="Arial"/>
                <a:cs typeface="Arial"/>
              </a:rPr>
              <a:t>A</a:t>
            </a:r>
            <a:r>
              <a:rPr sz="3200" b="1" spc="-135" dirty="0">
                <a:latin typeface="Arial"/>
                <a:cs typeface="Arial"/>
              </a:rPr>
              <a:t> </a:t>
            </a:r>
            <a:r>
              <a:rPr sz="3200" b="1" spc="-5" dirty="0">
                <a:latin typeface="Arial"/>
                <a:cs typeface="Arial"/>
              </a:rPr>
              <a:t>COOKIE </a:t>
            </a:r>
            <a:r>
              <a:rPr sz="3200" b="1" dirty="0">
                <a:latin typeface="Arial"/>
                <a:cs typeface="Arial"/>
              </a:rPr>
              <a:t>ECHO</a:t>
            </a:r>
            <a:r>
              <a:rPr sz="3200" b="1" spc="-20" dirty="0">
                <a:latin typeface="Arial"/>
                <a:cs typeface="Arial"/>
              </a:rPr>
              <a:t> </a:t>
            </a:r>
            <a:r>
              <a:rPr sz="3200" b="1" dirty="0">
                <a:latin typeface="Arial"/>
                <a:cs typeface="Arial"/>
              </a:rPr>
              <a:t>or</a:t>
            </a:r>
            <a:r>
              <a:rPr sz="3200" b="1" spc="-20" dirty="0">
                <a:latin typeface="Arial"/>
                <a:cs typeface="Arial"/>
              </a:rPr>
              <a:t> </a:t>
            </a:r>
            <a:r>
              <a:rPr sz="3200" b="1" dirty="0">
                <a:latin typeface="Arial"/>
                <a:cs typeface="Arial"/>
              </a:rPr>
              <a:t>a</a:t>
            </a:r>
            <a:r>
              <a:rPr sz="3200" b="1" spc="-5" dirty="0">
                <a:latin typeface="Arial"/>
                <a:cs typeface="Arial"/>
              </a:rPr>
              <a:t> COOKIE</a:t>
            </a:r>
            <a:r>
              <a:rPr sz="3200" b="1" spc="-135" dirty="0">
                <a:latin typeface="Arial"/>
                <a:cs typeface="Arial"/>
              </a:rPr>
              <a:t> </a:t>
            </a:r>
            <a:r>
              <a:rPr sz="3200" b="1" dirty="0">
                <a:latin typeface="Arial"/>
                <a:cs typeface="Arial"/>
              </a:rPr>
              <a:t>ACK</a:t>
            </a:r>
            <a:endParaRPr sz="3200">
              <a:latin typeface="Arial"/>
              <a:cs typeface="Arial"/>
            </a:endParaRPr>
          </a:p>
          <a:p>
            <a:pPr marL="3175" algn="ctr">
              <a:lnSpc>
                <a:spcPct val="100000"/>
              </a:lnSpc>
            </a:pPr>
            <a:r>
              <a:rPr sz="3200" b="1" spc="-5" dirty="0">
                <a:latin typeface="Arial"/>
                <a:cs typeface="Arial"/>
              </a:rPr>
              <a:t>chunk</a:t>
            </a:r>
            <a:r>
              <a:rPr sz="3200" b="1" spc="-15" dirty="0">
                <a:latin typeface="Arial"/>
                <a:cs typeface="Arial"/>
              </a:rPr>
              <a:t> </a:t>
            </a:r>
            <a:r>
              <a:rPr sz="3200" b="1" dirty="0">
                <a:latin typeface="Arial"/>
                <a:cs typeface="Arial"/>
              </a:rPr>
              <a:t>can</a:t>
            </a:r>
            <a:r>
              <a:rPr sz="3200" b="1" spc="-10" dirty="0">
                <a:latin typeface="Arial"/>
                <a:cs typeface="Arial"/>
              </a:rPr>
              <a:t> </a:t>
            </a:r>
            <a:r>
              <a:rPr sz="3200" b="1" dirty="0">
                <a:latin typeface="Arial"/>
                <a:cs typeface="Arial"/>
              </a:rPr>
              <a:t>carry</a:t>
            </a:r>
            <a:r>
              <a:rPr sz="3200" b="1" spc="-15" dirty="0">
                <a:latin typeface="Arial"/>
                <a:cs typeface="Arial"/>
              </a:rPr>
              <a:t> </a:t>
            </a:r>
            <a:r>
              <a:rPr sz="3200" b="1" dirty="0">
                <a:latin typeface="Arial"/>
                <a:cs typeface="Arial"/>
              </a:rPr>
              <a:t>data</a:t>
            </a:r>
            <a:r>
              <a:rPr sz="3200" b="1" spc="-15" dirty="0">
                <a:latin typeface="Arial"/>
                <a:cs typeface="Arial"/>
              </a:rPr>
              <a:t> </a:t>
            </a:r>
            <a:r>
              <a:rPr sz="3200" b="1" spc="-5" dirty="0">
                <a:latin typeface="Arial"/>
                <a:cs typeface="Arial"/>
              </a:rPr>
              <a:t>chunks.</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91</a:t>
            </a:fld>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426656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5"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23.33	</a:t>
            </a:r>
            <a:r>
              <a:rPr sz="2000" dirty="0">
                <a:solidFill>
                  <a:srgbClr val="000000"/>
                </a:solidFill>
              </a:rPr>
              <a:t>Four-way</a:t>
            </a:r>
            <a:r>
              <a:rPr sz="2000" spc="-90" dirty="0">
                <a:solidFill>
                  <a:srgbClr val="000000"/>
                </a:solidFill>
              </a:rPr>
              <a:t> </a:t>
            </a:r>
            <a:r>
              <a:rPr sz="2000" dirty="0">
                <a:solidFill>
                  <a:srgbClr val="000000"/>
                </a:solidFill>
              </a:rPr>
              <a:t>handshaking</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92480" y="1474816"/>
            <a:ext cx="7056120" cy="408487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grpSp>
        <p:nvGrpSpPr>
          <p:cNvPr id="3" name="object 3"/>
          <p:cNvGrpSpPr/>
          <p:nvPr/>
        </p:nvGrpSpPr>
        <p:grpSpPr>
          <a:xfrm>
            <a:off x="458469" y="2758439"/>
            <a:ext cx="8153400" cy="2156460"/>
            <a:chOff x="458469" y="2758439"/>
            <a:chExt cx="8153400" cy="2156460"/>
          </a:xfrm>
        </p:grpSpPr>
        <p:sp>
          <p:nvSpPr>
            <p:cNvPr id="4" name="object 4"/>
            <p:cNvSpPr/>
            <p:nvPr/>
          </p:nvSpPr>
          <p:spPr>
            <a:xfrm>
              <a:off x="458469" y="48768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5" name="object 5"/>
            <p:cNvSpPr/>
            <p:nvPr/>
          </p:nvSpPr>
          <p:spPr>
            <a:xfrm>
              <a:off x="495299" y="2758439"/>
              <a:ext cx="8077200" cy="2043430"/>
            </a:xfrm>
            <a:custGeom>
              <a:avLst/>
              <a:gdLst/>
              <a:ahLst/>
              <a:cxnLst/>
              <a:rect l="l" t="t" r="r" b="b"/>
              <a:pathLst>
                <a:path w="8077200" h="2043429">
                  <a:moveTo>
                    <a:pt x="8077200" y="0"/>
                  </a:moveTo>
                  <a:lnTo>
                    <a:pt x="0" y="0"/>
                  </a:lnTo>
                  <a:lnTo>
                    <a:pt x="0" y="2043430"/>
                  </a:lnTo>
                  <a:lnTo>
                    <a:pt x="4038600" y="2043430"/>
                  </a:lnTo>
                  <a:lnTo>
                    <a:pt x="8077200" y="2043430"/>
                  </a:lnTo>
                  <a:lnTo>
                    <a:pt x="8077200" y="0"/>
                  </a:lnTo>
                  <a:close/>
                </a:path>
              </a:pathLst>
            </a:custGeom>
            <a:solidFill>
              <a:srgbClr val="99FF33"/>
            </a:solidFill>
          </p:spPr>
          <p:txBody>
            <a:bodyPr wrap="square" lIns="0" tIns="0" rIns="0" bIns="0" rtlCol="0"/>
            <a:lstStyle/>
            <a:p>
              <a:endParaRPr/>
            </a:p>
          </p:txBody>
        </p:sp>
      </p:grpSp>
      <p:sp>
        <p:nvSpPr>
          <p:cNvPr id="6" name="object 6"/>
          <p:cNvSpPr txBox="1"/>
          <p:nvPr/>
        </p:nvSpPr>
        <p:spPr>
          <a:xfrm>
            <a:off x="1198880" y="2792729"/>
            <a:ext cx="6546850" cy="1976120"/>
          </a:xfrm>
          <a:prstGeom prst="rect">
            <a:avLst/>
          </a:prstGeom>
        </p:spPr>
        <p:txBody>
          <a:bodyPr vert="horz" wrap="square" lIns="0" tIns="12700" rIns="0" bIns="0" rtlCol="0">
            <a:spAutoFit/>
          </a:bodyPr>
          <a:lstStyle/>
          <a:p>
            <a:pPr marL="640715" marR="631190" algn="ctr">
              <a:lnSpc>
                <a:spcPct val="100000"/>
              </a:lnSpc>
              <a:spcBef>
                <a:spcPts val="100"/>
              </a:spcBef>
            </a:pPr>
            <a:r>
              <a:rPr sz="3200" b="1" spc="-5" dirty="0">
                <a:latin typeface="Arial"/>
                <a:cs typeface="Arial"/>
              </a:rPr>
              <a:t>I</a:t>
            </a:r>
            <a:r>
              <a:rPr sz="3200" b="1" dirty="0">
                <a:latin typeface="Arial"/>
                <a:cs typeface="Arial"/>
              </a:rPr>
              <a:t>n</a:t>
            </a:r>
            <a:r>
              <a:rPr sz="3200" b="1" spc="-10" dirty="0">
                <a:latin typeface="Arial"/>
                <a:cs typeface="Arial"/>
              </a:rPr>
              <a:t> </a:t>
            </a:r>
            <a:r>
              <a:rPr sz="3200" b="1" dirty="0">
                <a:latin typeface="Arial"/>
                <a:cs typeface="Arial"/>
              </a:rPr>
              <a:t>S</a:t>
            </a:r>
            <a:r>
              <a:rPr sz="3200" b="1" spc="-5" dirty="0">
                <a:latin typeface="Arial"/>
                <a:cs typeface="Arial"/>
              </a:rPr>
              <a:t>C</a:t>
            </a:r>
            <a:r>
              <a:rPr sz="3200" b="1" spc="5" dirty="0">
                <a:latin typeface="Arial"/>
                <a:cs typeface="Arial"/>
              </a:rPr>
              <a:t>T</a:t>
            </a:r>
            <a:r>
              <a:rPr sz="3200" b="1" spc="-420" dirty="0">
                <a:latin typeface="Arial"/>
                <a:cs typeface="Arial"/>
              </a:rPr>
              <a:t>P</a:t>
            </a:r>
            <a:r>
              <a:rPr sz="3200" b="1" dirty="0">
                <a:latin typeface="Arial"/>
                <a:cs typeface="Arial"/>
              </a:rPr>
              <a:t>,</a:t>
            </a:r>
            <a:r>
              <a:rPr sz="3200" b="1" spc="-15" dirty="0">
                <a:latin typeface="Arial"/>
                <a:cs typeface="Arial"/>
              </a:rPr>
              <a:t> </a:t>
            </a:r>
            <a:r>
              <a:rPr sz="3200" b="1" dirty="0">
                <a:latin typeface="Arial"/>
                <a:cs typeface="Arial"/>
              </a:rPr>
              <a:t>o</a:t>
            </a:r>
            <a:r>
              <a:rPr sz="3200" b="1" spc="-10" dirty="0">
                <a:latin typeface="Arial"/>
                <a:cs typeface="Arial"/>
              </a:rPr>
              <a:t>n</a:t>
            </a:r>
            <a:r>
              <a:rPr sz="3200" b="1" spc="-5" dirty="0">
                <a:latin typeface="Arial"/>
                <a:cs typeface="Arial"/>
              </a:rPr>
              <a:t>l</a:t>
            </a:r>
            <a:r>
              <a:rPr sz="3200" b="1" dirty="0">
                <a:latin typeface="Arial"/>
                <a:cs typeface="Arial"/>
              </a:rPr>
              <a:t>y</a:t>
            </a:r>
            <a:r>
              <a:rPr sz="3200" b="1" spc="-10" dirty="0">
                <a:latin typeface="Arial"/>
                <a:cs typeface="Arial"/>
              </a:rPr>
              <a:t> </a:t>
            </a:r>
            <a:r>
              <a:rPr sz="3200" b="1" spc="5" dirty="0">
                <a:latin typeface="Arial"/>
                <a:cs typeface="Arial"/>
              </a:rPr>
              <a:t>D</a:t>
            </a:r>
            <a:r>
              <a:rPr sz="3200" b="1" spc="-235" dirty="0">
                <a:latin typeface="Arial"/>
                <a:cs typeface="Arial"/>
              </a:rPr>
              <a:t>A</a:t>
            </a:r>
            <a:r>
              <a:rPr sz="3200" b="1" spc="-250" dirty="0">
                <a:latin typeface="Arial"/>
                <a:cs typeface="Arial"/>
              </a:rPr>
              <a:t>T</a:t>
            </a:r>
            <a:r>
              <a:rPr sz="3200" b="1" dirty="0">
                <a:latin typeface="Arial"/>
                <a:cs typeface="Arial"/>
              </a:rPr>
              <a:t>A</a:t>
            </a:r>
            <a:r>
              <a:rPr sz="3200" b="1" spc="-120" dirty="0">
                <a:latin typeface="Arial"/>
                <a:cs typeface="Arial"/>
              </a:rPr>
              <a:t> </a:t>
            </a:r>
            <a:r>
              <a:rPr sz="3200" b="1" spc="5" dirty="0">
                <a:latin typeface="Arial"/>
                <a:cs typeface="Arial"/>
              </a:rPr>
              <a:t>c</a:t>
            </a:r>
            <a:r>
              <a:rPr sz="3200" b="1" spc="-10" dirty="0">
                <a:latin typeface="Arial"/>
                <a:cs typeface="Arial"/>
              </a:rPr>
              <a:t>h</a:t>
            </a:r>
            <a:r>
              <a:rPr sz="3200" b="1" dirty="0">
                <a:latin typeface="Arial"/>
                <a:cs typeface="Arial"/>
              </a:rPr>
              <a:t>u</a:t>
            </a:r>
            <a:r>
              <a:rPr sz="3200" b="1" spc="-10" dirty="0">
                <a:latin typeface="Arial"/>
                <a:cs typeface="Arial"/>
              </a:rPr>
              <a:t>n</a:t>
            </a:r>
            <a:r>
              <a:rPr sz="3200" b="1" spc="5" dirty="0">
                <a:latin typeface="Arial"/>
                <a:cs typeface="Arial"/>
              </a:rPr>
              <a:t>k</a:t>
            </a:r>
            <a:r>
              <a:rPr sz="3200" b="1" dirty="0">
                <a:latin typeface="Arial"/>
                <a:cs typeface="Arial"/>
              </a:rPr>
              <a:t>s  </a:t>
            </a:r>
            <a:r>
              <a:rPr sz="3200" b="1" spc="-5" dirty="0">
                <a:latin typeface="Arial"/>
                <a:cs typeface="Arial"/>
              </a:rPr>
              <a:t>consume TSNs;</a:t>
            </a:r>
            <a:endParaRPr sz="3200">
              <a:latin typeface="Arial"/>
              <a:cs typeface="Arial"/>
            </a:endParaRPr>
          </a:p>
          <a:p>
            <a:pPr marL="12065" marR="5080" algn="ctr">
              <a:lnSpc>
                <a:spcPct val="100000"/>
              </a:lnSpc>
            </a:pPr>
            <a:r>
              <a:rPr sz="3200" b="1" spc="-5" dirty="0">
                <a:latin typeface="Arial"/>
                <a:cs typeface="Arial"/>
              </a:rPr>
              <a:t>D</a:t>
            </a:r>
            <a:r>
              <a:rPr sz="3200" b="1" spc="-235" dirty="0">
                <a:latin typeface="Arial"/>
                <a:cs typeface="Arial"/>
              </a:rPr>
              <a:t>A</a:t>
            </a:r>
            <a:r>
              <a:rPr sz="3200" b="1" spc="-240" dirty="0">
                <a:latin typeface="Arial"/>
                <a:cs typeface="Arial"/>
              </a:rPr>
              <a:t>T</a:t>
            </a:r>
            <a:r>
              <a:rPr sz="3200" b="1" dirty="0">
                <a:latin typeface="Arial"/>
                <a:cs typeface="Arial"/>
              </a:rPr>
              <a:t>A</a:t>
            </a:r>
            <a:r>
              <a:rPr sz="3200" b="1" spc="-125" dirty="0">
                <a:latin typeface="Arial"/>
                <a:cs typeface="Arial"/>
              </a:rPr>
              <a:t> </a:t>
            </a:r>
            <a:r>
              <a:rPr sz="3200" b="1" spc="5" dirty="0">
                <a:latin typeface="Arial"/>
                <a:cs typeface="Arial"/>
              </a:rPr>
              <a:t>c</a:t>
            </a:r>
            <a:r>
              <a:rPr sz="3200" b="1" dirty="0">
                <a:latin typeface="Arial"/>
                <a:cs typeface="Arial"/>
              </a:rPr>
              <a:t>h</a:t>
            </a:r>
            <a:r>
              <a:rPr sz="3200" b="1" spc="-10" dirty="0">
                <a:latin typeface="Arial"/>
                <a:cs typeface="Arial"/>
              </a:rPr>
              <a:t>u</a:t>
            </a:r>
            <a:r>
              <a:rPr sz="3200" b="1" dirty="0">
                <a:latin typeface="Arial"/>
                <a:cs typeface="Arial"/>
              </a:rPr>
              <a:t>n</a:t>
            </a:r>
            <a:r>
              <a:rPr sz="3200" b="1" spc="-5" dirty="0">
                <a:latin typeface="Arial"/>
                <a:cs typeface="Arial"/>
              </a:rPr>
              <a:t>k</a:t>
            </a:r>
            <a:r>
              <a:rPr sz="3200" b="1" dirty="0">
                <a:latin typeface="Arial"/>
                <a:cs typeface="Arial"/>
              </a:rPr>
              <a:t>s </a:t>
            </a:r>
            <a:r>
              <a:rPr sz="3200" b="1" spc="5" dirty="0">
                <a:latin typeface="Arial"/>
                <a:cs typeface="Arial"/>
              </a:rPr>
              <a:t>a</a:t>
            </a:r>
            <a:r>
              <a:rPr sz="3200" b="1" dirty="0">
                <a:latin typeface="Arial"/>
                <a:cs typeface="Arial"/>
              </a:rPr>
              <a:t>re</a:t>
            </a:r>
            <a:r>
              <a:rPr sz="3200" b="1" spc="-5" dirty="0">
                <a:latin typeface="Arial"/>
                <a:cs typeface="Arial"/>
              </a:rPr>
              <a:t> </a:t>
            </a:r>
            <a:r>
              <a:rPr sz="3200" b="1" dirty="0">
                <a:latin typeface="Arial"/>
                <a:cs typeface="Arial"/>
              </a:rPr>
              <a:t>t</a:t>
            </a:r>
            <a:r>
              <a:rPr sz="3200" b="1" spc="5" dirty="0">
                <a:latin typeface="Arial"/>
                <a:cs typeface="Arial"/>
              </a:rPr>
              <a:t>h</a:t>
            </a:r>
            <a:r>
              <a:rPr sz="3200" b="1" dirty="0">
                <a:latin typeface="Arial"/>
                <a:cs typeface="Arial"/>
              </a:rPr>
              <a:t>e</a:t>
            </a:r>
            <a:r>
              <a:rPr sz="3200" b="1" spc="-5" dirty="0">
                <a:latin typeface="Arial"/>
                <a:cs typeface="Arial"/>
              </a:rPr>
              <a:t> </a:t>
            </a:r>
            <a:r>
              <a:rPr sz="3200" b="1" dirty="0">
                <a:latin typeface="Arial"/>
                <a:cs typeface="Arial"/>
              </a:rPr>
              <a:t>o</a:t>
            </a:r>
            <a:r>
              <a:rPr sz="3200" b="1" spc="-10" dirty="0">
                <a:latin typeface="Arial"/>
                <a:cs typeface="Arial"/>
              </a:rPr>
              <a:t>n</a:t>
            </a:r>
            <a:r>
              <a:rPr sz="3200" b="1" spc="-5" dirty="0">
                <a:latin typeface="Arial"/>
                <a:cs typeface="Arial"/>
              </a:rPr>
              <a:t>l</a:t>
            </a:r>
            <a:r>
              <a:rPr sz="3200" b="1" dirty="0">
                <a:latin typeface="Arial"/>
                <a:cs typeface="Arial"/>
              </a:rPr>
              <a:t>y </a:t>
            </a:r>
            <a:r>
              <a:rPr sz="3200" b="1" spc="5" dirty="0">
                <a:latin typeface="Arial"/>
                <a:cs typeface="Arial"/>
              </a:rPr>
              <a:t>c</a:t>
            </a:r>
            <a:r>
              <a:rPr sz="3200" b="1" spc="-10" dirty="0">
                <a:latin typeface="Arial"/>
                <a:cs typeface="Arial"/>
              </a:rPr>
              <a:t>h</a:t>
            </a:r>
            <a:r>
              <a:rPr sz="3200" b="1" dirty="0">
                <a:latin typeface="Arial"/>
                <a:cs typeface="Arial"/>
              </a:rPr>
              <a:t>un</a:t>
            </a:r>
            <a:r>
              <a:rPr sz="3200" b="1" spc="-5" dirty="0">
                <a:latin typeface="Arial"/>
                <a:cs typeface="Arial"/>
              </a:rPr>
              <a:t>ks  </a:t>
            </a:r>
            <a:r>
              <a:rPr sz="3200" b="1" dirty="0">
                <a:latin typeface="Arial"/>
                <a:cs typeface="Arial"/>
              </a:rPr>
              <a:t>that</a:t>
            </a:r>
            <a:r>
              <a:rPr sz="3200" b="1" spc="-15" dirty="0">
                <a:latin typeface="Arial"/>
                <a:cs typeface="Arial"/>
              </a:rPr>
              <a:t> </a:t>
            </a:r>
            <a:r>
              <a:rPr sz="3200" b="1" dirty="0">
                <a:latin typeface="Arial"/>
                <a:cs typeface="Arial"/>
              </a:rPr>
              <a:t>are</a:t>
            </a:r>
            <a:r>
              <a:rPr sz="3200" b="1" spc="-10" dirty="0">
                <a:latin typeface="Arial"/>
                <a:cs typeface="Arial"/>
              </a:rPr>
              <a:t> </a:t>
            </a:r>
            <a:r>
              <a:rPr sz="3200" b="1" dirty="0">
                <a:latin typeface="Arial"/>
                <a:cs typeface="Arial"/>
              </a:rPr>
              <a:t>acknowledged.</a:t>
            </a:r>
            <a:endParaRPr sz="3200">
              <a:latin typeface="Arial"/>
              <a:cs typeface="Arial"/>
            </a:endParaRPr>
          </a:p>
        </p:txBody>
      </p:sp>
      <p:pic>
        <p:nvPicPr>
          <p:cNvPr id="7" name="object 7"/>
          <p:cNvPicPr/>
          <p:nvPr/>
        </p:nvPicPr>
        <p:blipFill>
          <a:blip r:embed="rId2" cstate="print"/>
          <a:stretch>
            <a:fillRect/>
          </a:stretch>
        </p:blipFill>
        <p:spPr>
          <a:xfrm>
            <a:off x="457200" y="1981200"/>
            <a:ext cx="1143000" cy="566420"/>
          </a:xfrm>
          <a:prstGeom prst="rect">
            <a:avLst/>
          </a:prstGeom>
        </p:spPr>
      </p:pic>
      <p:sp>
        <p:nvSpPr>
          <p:cNvPr id="8" name="object 8"/>
          <p:cNvSpPr txBox="1">
            <a:spLocks noGrp="1"/>
          </p:cNvSpPr>
          <p:nvPr>
            <p:ph type="title"/>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pc="-5" dirty="0"/>
              <a:t>N</a:t>
            </a:r>
            <a:r>
              <a:rPr dirty="0"/>
              <a:t>ote</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93</a:t>
            </a:fld>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8382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9729" y="262890"/>
            <a:ext cx="3932554"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spc="-5" dirty="0">
                <a:solidFill>
                  <a:srgbClr val="3333CC"/>
                </a:solidFill>
                <a:latin typeface="Times New Roman"/>
                <a:cs typeface="Times New Roman"/>
              </a:rPr>
              <a:t>23.34	</a:t>
            </a:r>
            <a:r>
              <a:rPr sz="2000" spc="-5" dirty="0">
                <a:solidFill>
                  <a:srgbClr val="000000"/>
                </a:solidFill>
              </a:rPr>
              <a:t>Simple</a:t>
            </a:r>
            <a:r>
              <a:rPr sz="2000" spc="-30" dirty="0">
                <a:solidFill>
                  <a:srgbClr val="000000"/>
                </a:solidFill>
              </a:rPr>
              <a:t> </a:t>
            </a:r>
            <a:r>
              <a:rPr sz="2000" dirty="0">
                <a:solidFill>
                  <a:srgbClr val="000000"/>
                </a:solidFill>
              </a:rPr>
              <a:t>data</a:t>
            </a:r>
            <a:r>
              <a:rPr sz="2000" spc="-15" dirty="0">
                <a:solidFill>
                  <a:srgbClr val="000000"/>
                </a:solidFill>
              </a:rPr>
              <a:t> </a:t>
            </a:r>
            <a:r>
              <a:rPr sz="2000" spc="-5" dirty="0">
                <a:solidFill>
                  <a:srgbClr val="000000"/>
                </a:solidFill>
              </a:rPr>
              <a:t>transfer</a:t>
            </a:r>
            <a:endParaRPr sz="2000">
              <a:latin typeface="Times New Roman"/>
              <a:cs typeface="Times New Roman"/>
            </a:endParaRPr>
          </a:p>
        </p:txBody>
      </p:sp>
      <p:sp>
        <p:nvSpPr>
          <p:cNvPr id="4" name="object 4"/>
          <p:cNvSpPr/>
          <p:nvPr/>
        </p:nvSpPr>
        <p:spPr>
          <a:xfrm>
            <a:off x="152400" y="63246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309369" y="1028359"/>
            <a:ext cx="5777230" cy="517950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94</a:t>
            </a:fld>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6670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3" name="object 3"/>
          <p:cNvSpPr/>
          <p:nvPr/>
        </p:nvSpPr>
        <p:spPr>
          <a:xfrm>
            <a:off x="458469" y="4419600"/>
            <a:ext cx="8153400" cy="0"/>
          </a:xfrm>
          <a:custGeom>
            <a:avLst/>
            <a:gdLst/>
            <a:ahLst/>
            <a:cxnLst/>
            <a:rect l="l" t="t" r="r" b="b"/>
            <a:pathLst>
              <a:path w="8153400">
                <a:moveTo>
                  <a:pt x="0" y="0"/>
                </a:moveTo>
                <a:lnTo>
                  <a:pt x="8153400" y="0"/>
                </a:lnTo>
              </a:path>
            </a:pathLst>
          </a:custGeom>
          <a:ln w="76194">
            <a:solidFill>
              <a:srgbClr val="009900"/>
            </a:solidFill>
          </a:ln>
        </p:spPr>
        <p:txBody>
          <a:bodyPr wrap="square" lIns="0" tIns="0" rIns="0" bIns="0" rtlCol="0"/>
          <a:lstStyle/>
          <a:p>
            <a:endParaRPr/>
          </a:p>
        </p:txBody>
      </p:sp>
      <p:sp>
        <p:nvSpPr>
          <p:cNvPr id="4" name="object 4"/>
          <p:cNvSpPr/>
          <p:nvPr/>
        </p:nvSpPr>
        <p:spPr>
          <a:xfrm>
            <a:off x="495300" y="2758439"/>
            <a:ext cx="8077200" cy="1557020"/>
          </a:xfrm>
          <a:custGeom>
            <a:avLst/>
            <a:gdLst/>
            <a:ahLst/>
            <a:cxnLst/>
            <a:rect l="l" t="t" r="r" b="b"/>
            <a:pathLst>
              <a:path w="8077200" h="1557020">
                <a:moveTo>
                  <a:pt x="8077200" y="0"/>
                </a:moveTo>
                <a:lnTo>
                  <a:pt x="0" y="0"/>
                </a:lnTo>
                <a:lnTo>
                  <a:pt x="0" y="1557020"/>
                </a:lnTo>
                <a:lnTo>
                  <a:pt x="4038600" y="1557020"/>
                </a:lnTo>
                <a:lnTo>
                  <a:pt x="8077200" y="1557020"/>
                </a:lnTo>
                <a:lnTo>
                  <a:pt x="8077200" y="0"/>
                </a:lnTo>
                <a:close/>
              </a:path>
            </a:pathLst>
          </a:custGeom>
          <a:solidFill>
            <a:srgbClr val="99FF33"/>
          </a:solidFill>
        </p:spPr>
        <p:txBody>
          <a:bodyPr wrap="square" lIns="0" tIns="0" rIns="0" bIns="0" rtlCol="0"/>
          <a:lstStyle/>
          <a:p>
            <a:endParaRPr/>
          </a:p>
        </p:txBody>
      </p:sp>
      <p:sp>
        <p:nvSpPr>
          <p:cNvPr id="5" name="object 5"/>
          <p:cNvSpPr txBox="1"/>
          <p:nvPr/>
        </p:nvSpPr>
        <p:spPr>
          <a:xfrm>
            <a:off x="732790" y="2792729"/>
            <a:ext cx="7588884" cy="1488440"/>
          </a:xfrm>
          <a:prstGeom prst="rect">
            <a:avLst/>
          </a:prstGeom>
        </p:spPr>
        <p:txBody>
          <a:bodyPr vert="horz" wrap="square" lIns="0" tIns="12700" rIns="0" bIns="0" rtlCol="0">
            <a:spAutoFit/>
          </a:bodyPr>
          <a:lstStyle/>
          <a:p>
            <a:pPr marL="12700" marR="5080" indent="3175" algn="ctr">
              <a:lnSpc>
                <a:spcPct val="100000"/>
              </a:lnSpc>
              <a:spcBef>
                <a:spcPts val="100"/>
              </a:spcBef>
            </a:pPr>
            <a:r>
              <a:rPr sz="3200" b="1" spc="-5" dirty="0">
                <a:latin typeface="Arial"/>
                <a:cs typeface="Arial"/>
              </a:rPr>
              <a:t>The acknowledgment in </a:t>
            </a:r>
            <a:r>
              <a:rPr sz="3200" b="1" dirty="0">
                <a:latin typeface="Arial"/>
                <a:cs typeface="Arial"/>
              </a:rPr>
              <a:t>SCTP defines </a:t>
            </a:r>
            <a:r>
              <a:rPr sz="3200" b="1" spc="5" dirty="0">
                <a:latin typeface="Arial"/>
                <a:cs typeface="Arial"/>
              </a:rPr>
              <a:t> </a:t>
            </a:r>
            <a:r>
              <a:rPr sz="3200" b="1" spc="-5" dirty="0">
                <a:latin typeface="Arial"/>
                <a:cs typeface="Arial"/>
              </a:rPr>
              <a:t>the cumulative TSN, </a:t>
            </a:r>
            <a:r>
              <a:rPr sz="3200" b="1" dirty="0">
                <a:latin typeface="Arial"/>
                <a:cs typeface="Arial"/>
              </a:rPr>
              <a:t>the </a:t>
            </a:r>
            <a:r>
              <a:rPr sz="3200" b="1" spc="-5" dirty="0">
                <a:latin typeface="Arial"/>
                <a:cs typeface="Arial"/>
              </a:rPr>
              <a:t>TSN of </a:t>
            </a:r>
            <a:r>
              <a:rPr sz="3200" b="1" dirty="0">
                <a:latin typeface="Arial"/>
                <a:cs typeface="Arial"/>
              </a:rPr>
              <a:t>the </a:t>
            </a:r>
            <a:r>
              <a:rPr sz="3200" b="1" spc="-5" dirty="0">
                <a:latin typeface="Arial"/>
                <a:cs typeface="Arial"/>
              </a:rPr>
              <a:t>last </a:t>
            </a:r>
            <a:r>
              <a:rPr sz="3200" b="1" spc="-875" dirty="0">
                <a:latin typeface="Arial"/>
                <a:cs typeface="Arial"/>
              </a:rPr>
              <a:t> </a:t>
            </a:r>
            <a:r>
              <a:rPr sz="3200" b="1" spc="-5" dirty="0">
                <a:latin typeface="Arial"/>
                <a:cs typeface="Arial"/>
              </a:rPr>
              <a:t>data chunk</a:t>
            </a:r>
            <a:r>
              <a:rPr sz="3200" b="1" dirty="0">
                <a:latin typeface="Arial"/>
                <a:cs typeface="Arial"/>
              </a:rPr>
              <a:t> received</a:t>
            </a:r>
            <a:r>
              <a:rPr sz="3200" b="1" spc="-15" dirty="0">
                <a:latin typeface="Arial"/>
                <a:cs typeface="Arial"/>
              </a:rPr>
              <a:t> </a:t>
            </a:r>
            <a:r>
              <a:rPr sz="3200" b="1" spc="-5" dirty="0">
                <a:latin typeface="Arial"/>
                <a:cs typeface="Arial"/>
              </a:rPr>
              <a:t>in</a:t>
            </a:r>
            <a:r>
              <a:rPr sz="3200" b="1" spc="-10" dirty="0">
                <a:latin typeface="Arial"/>
                <a:cs typeface="Arial"/>
              </a:rPr>
              <a:t> </a:t>
            </a:r>
            <a:r>
              <a:rPr sz="3200" b="1" spc="-35" dirty="0">
                <a:latin typeface="Arial"/>
                <a:cs typeface="Arial"/>
              </a:rPr>
              <a:t>order.</a:t>
            </a:r>
            <a:endParaRPr sz="3200">
              <a:latin typeface="Arial"/>
              <a:cs typeface="Arial"/>
            </a:endParaRPr>
          </a:p>
        </p:txBody>
      </p:sp>
      <p:pic>
        <p:nvPicPr>
          <p:cNvPr id="6" name="object 6"/>
          <p:cNvPicPr/>
          <p:nvPr/>
        </p:nvPicPr>
        <p:blipFill>
          <a:blip r:embed="rId2" cstate="print"/>
          <a:stretch>
            <a:fillRect/>
          </a:stretch>
        </p:blipFill>
        <p:spPr>
          <a:xfrm>
            <a:off x="457200" y="1981200"/>
            <a:ext cx="1143000" cy="566420"/>
          </a:xfrm>
          <a:prstGeom prst="rect">
            <a:avLst/>
          </a:prstGeom>
        </p:spPr>
      </p:pic>
      <p:sp>
        <p:nvSpPr>
          <p:cNvPr id="7" name="object 7"/>
          <p:cNvSpPr txBox="1"/>
          <p:nvPr/>
        </p:nvSpPr>
        <p:spPr>
          <a:xfrm>
            <a:off x="669290" y="2015490"/>
            <a:ext cx="716915" cy="452120"/>
          </a:xfrm>
          <a:prstGeom prst="rect">
            <a:avLst/>
          </a:prstGeom>
        </p:spPr>
        <p:txBody>
          <a:bodyPr vert="horz" wrap="square" lIns="0" tIns="12700" rIns="0" bIns="0" rtlCol="0">
            <a:spAutoFit/>
          </a:bodyPr>
          <a:lstStyle/>
          <a:p>
            <a:pPr marL="12700">
              <a:lnSpc>
                <a:spcPct val="100000"/>
              </a:lnSpc>
              <a:spcBef>
                <a:spcPts val="100"/>
              </a:spcBef>
            </a:pPr>
            <a:r>
              <a:rPr sz="2800" b="1" i="1" spc="-5" dirty="0">
                <a:solidFill>
                  <a:srgbClr val="FF0000"/>
                </a:solidFill>
                <a:latin typeface="Times New Roman"/>
                <a:cs typeface="Times New Roman"/>
              </a:rPr>
              <a:t>N</a:t>
            </a:r>
            <a:r>
              <a:rPr sz="2800" b="1" i="1" dirty="0">
                <a:solidFill>
                  <a:srgbClr val="FF0000"/>
                </a:solidFill>
                <a:latin typeface="Times New Roman"/>
                <a:cs typeface="Times New Roman"/>
              </a:rPr>
              <a:t>ote</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95</a:t>
            </a:fld>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79729" y="415290"/>
            <a:ext cx="4305935" cy="391160"/>
          </a:xfrm>
          <a:prstGeom prst="rect">
            <a:avLst/>
          </a:prstGeom>
        </p:spPr>
        <p:txBody>
          <a:bodyPr vert="horz" wrap="square" lIns="0" tIns="12700" rIns="0" bIns="0" rtlCol="0">
            <a:spAutoFit/>
          </a:bodyPr>
          <a:lstStyle/>
          <a:p>
            <a:pPr marL="12700">
              <a:lnSpc>
                <a:spcPct val="100000"/>
              </a:lnSpc>
              <a:spcBef>
                <a:spcPts val="100"/>
              </a:spcBef>
              <a:tabLst>
                <a:tab pos="1784985" algn="l"/>
              </a:tabLst>
            </a:pPr>
            <a:r>
              <a:rPr sz="2400" i="0" spc="-10" dirty="0">
                <a:solidFill>
                  <a:srgbClr val="3333CC"/>
                </a:solidFill>
                <a:latin typeface="Times New Roman"/>
                <a:cs typeface="Times New Roman"/>
              </a:rPr>
              <a:t>Figure</a:t>
            </a:r>
            <a:r>
              <a:rPr sz="2400" i="0" dirty="0">
                <a:solidFill>
                  <a:srgbClr val="3333CC"/>
                </a:solidFill>
                <a:latin typeface="Times New Roman"/>
                <a:cs typeface="Times New Roman"/>
              </a:rPr>
              <a:t> 23.35	</a:t>
            </a:r>
            <a:r>
              <a:rPr sz="2000" spc="-5" dirty="0">
                <a:solidFill>
                  <a:srgbClr val="000000"/>
                </a:solidFill>
              </a:rPr>
              <a:t>Association</a:t>
            </a:r>
            <a:r>
              <a:rPr sz="2000" spc="-30" dirty="0">
                <a:solidFill>
                  <a:srgbClr val="000000"/>
                </a:solidFill>
              </a:rPr>
              <a:t> </a:t>
            </a:r>
            <a:r>
              <a:rPr sz="2000" spc="-5" dirty="0">
                <a:solidFill>
                  <a:srgbClr val="000000"/>
                </a:solidFill>
              </a:rPr>
              <a:t>termination</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23560" y="1620856"/>
            <a:ext cx="7771438" cy="404553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96</a:t>
            </a:fld>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415290"/>
            <a:ext cx="452056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23.36	</a:t>
            </a:r>
            <a:r>
              <a:rPr sz="2000" spc="-5" dirty="0">
                <a:solidFill>
                  <a:srgbClr val="000000"/>
                </a:solidFill>
              </a:rPr>
              <a:t>Flow</a:t>
            </a:r>
            <a:r>
              <a:rPr sz="2000" spc="-15" dirty="0">
                <a:solidFill>
                  <a:srgbClr val="000000"/>
                </a:solidFill>
              </a:rPr>
              <a:t> </a:t>
            </a:r>
            <a:r>
              <a:rPr sz="2000" spc="-5" dirty="0">
                <a:solidFill>
                  <a:srgbClr val="000000"/>
                </a:solidFill>
              </a:rPr>
              <a:t>control,</a:t>
            </a:r>
            <a:r>
              <a:rPr sz="2000" spc="-10" dirty="0">
                <a:solidFill>
                  <a:srgbClr val="000000"/>
                </a:solidFill>
              </a:rPr>
              <a:t> </a:t>
            </a:r>
            <a:r>
              <a:rPr sz="2000" spc="-5" dirty="0">
                <a:solidFill>
                  <a:srgbClr val="000000"/>
                </a:solidFill>
              </a:rPr>
              <a:t>receiver</a:t>
            </a:r>
            <a:r>
              <a:rPr sz="2000" spc="-10" dirty="0">
                <a:solidFill>
                  <a:srgbClr val="000000"/>
                </a:solidFill>
              </a:rPr>
              <a:t> </a:t>
            </a:r>
            <a:r>
              <a:rPr sz="2000" spc="-5" dirty="0">
                <a:solidFill>
                  <a:srgbClr val="000000"/>
                </a:solidFill>
              </a:rPr>
              <a:t>site</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73991" y="1907958"/>
            <a:ext cx="8852320" cy="288544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97</a:t>
            </a:fld>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9906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1000" y="415290"/>
            <a:ext cx="438213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23.37	</a:t>
            </a:r>
            <a:r>
              <a:rPr sz="2000" spc="-5" dirty="0">
                <a:solidFill>
                  <a:srgbClr val="000000"/>
                </a:solidFill>
              </a:rPr>
              <a:t>Flow</a:t>
            </a:r>
            <a:r>
              <a:rPr sz="2000" spc="-10" dirty="0">
                <a:solidFill>
                  <a:srgbClr val="000000"/>
                </a:solidFill>
              </a:rPr>
              <a:t> </a:t>
            </a:r>
            <a:r>
              <a:rPr sz="2000" spc="-5" dirty="0">
                <a:solidFill>
                  <a:srgbClr val="000000"/>
                </a:solidFill>
              </a:rPr>
              <a:t>control,</a:t>
            </a:r>
            <a:r>
              <a:rPr sz="2000" spc="-10" dirty="0">
                <a:solidFill>
                  <a:srgbClr val="000000"/>
                </a:solidFill>
              </a:rPr>
              <a:t> </a:t>
            </a:r>
            <a:r>
              <a:rPr sz="2000" spc="-5" dirty="0">
                <a:solidFill>
                  <a:srgbClr val="000000"/>
                </a:solidFill>
              </a:rPr>
              <a:t>sender site</a:t>
            </a:r>
            <a:endParaRPr sz="2000">
              <a:latin typeface="Times New Roman"/>
              <a:cs typeface="Times New Roman"/>
            </a:endParaRPr>
          </a:p>
        </p:txBody>
      </p:sp>
      <p:sp>
        <p:nvSpPr>
          <p:cNvPr id="4" name="object 4"/>
          <p:cNvSpPr/>
          <p:nvPr/>
        </p:nvSpPr>
        <p:spPr>
          <a:xfrm>
            <a:off x="152400" y="62484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91796" y="2319044"/>
            <a:ext cx="8389601" cy="192370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98</a:t>
            </a:fld>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762000"/>
            <a:ext cx="8763000" cy="0"/>
          </a:xfrm>
          <a:custGeom>
            <a:avLst/>
            <a:gdLst/>
            <a:ahLst/>
            <a:cxnLst/>
            <a:rect l="l" t="t" r="r" b="b"/>
            <a:pathLst>
              <a:path w="8763000">
                <a:moveTo>
                  <a:pt x="0" y="0"/>
                </a:moveTo>
                <a:lnTo>
                  <a:pt x="8763000" y="0"/>
                </a:lnTo>
              </a:path>
            </a:pathLst>
          </a:custGeom>
          <a:ln w="19048">
            <a:solidFill>
              <a:srgbClr val="FF0000"/>
            </a:solidFill>
          </a:ln>
        </p:spPr>
        <p:txBody>
          <a:bodyPr wrap="square" lIns="0" tIns="0" rIns="0" bIns="0" rtlCol="0"/>
          <a:lstStyle/>
          <a:p>
            <a:endParaRPr/>
          </a:p>
        </p:txBody>
      </p:sp>
      <p:sp>
        <p:nvSpPr>
          <p:cNvPr id="3" name="object 3"/>
          <p:cNvSpPr txBox="1">
            <a:spLocks noGrp="1"/>
          </p:cNvSpPr>
          <p:nvPr>
            <p:ph type="title"/>
          </p:nvPr>
        </p:nvSpPr>
        <p:spPr>
          <a:xfrm>
            <a:off x="382270" y="186690"/>
            <a:ext cx="4100195" cy="391160"/>
          </a:xfrm>
          <a:prstGeom prst="rect">
            <a:avLst/>
          </a:prstGeom>
        </p:spPr>
        <p:txBody>
          <a:bodyPr vert="horz" wrap="square" lIns="0" tIns="12700" rIns="0" bIns="0" rtlCol="0">
            <a:spAutoFit/>
          </a:bodyPr>
          <a:lstStyle/>
          <a:p>
            <a:pPr marL="12700">
              <a:lnSpc>
                <a:spcPct val="100000"/>
              </a:lnSpc>
              <a:spcBef>
                <a:spcPts val="100"/>
              </a:spcBef>
              <a:tabLst>
                <a:tab pos="1783714" algn="l"/>
              </a:tabLst>
            </a:pPr>
            <a:r>
              <a:rPr sz="2400" i="0" spc="-10" dirty="0">
                <a:solidFill>
                  <a:srgbClr val="3333CC"/>
                </a:solidFill>
                <a:latin typeface="Times New Roman"/>
                <a:cs typeface="Times New Roman"/>
              </a:rPr>
              <a:t>Figure</a:t>
            </a:r>
            <a:r>
              <a:rPr sz="2400" i="0" spc="-5" dirty="0">
                <a:solidFill>
                  <a:srgbClr val="3333CC"/>
                </a:solidFill>
                <a:latin typeface="Times New Roman"/>
                <a:cs typeface="Times New Roman"/>
              </a:rPr>
              <a:t> </a:t>
            </a:r>
            <a:r>
              <a:rPr sz="2400" i="0" dirty="0">
                <a:solidFill>
                  <a:srgbClr val="3333CC"/>
                </a:solidFill>
                <a:latin typeface="Times New Roman"/>
                <a:cs typeface="Times New Roman"/>
              </a:rPr>
              <a:t>23.38	</a:t>
            </a:r>
            <a:r>
              <a:rPr sz="2000" spc="-5" dirty="0">
                <a:solidFill>
                  <a:srgbClr val="000000"/>
                </a:solidFill>
              </a:rPr>
              <a:t>Flow</a:t>
            </a:r>
            <a:r>
              <a:rPr sz="2000" spc="-15" dirty="0">
                <a:solidFill>
                  <a:srgbClr val="000000"/>
                </a:solidFill>
              </a:rPr>
              <a:t> </a:t>
            </a:r>
            <a:r>
              <a:rPr sz="2000" spc="-5" dirty="0">
                <a:solidFill>
                  <a:srgbClr val="000000"/>
                </a:solidFill>
              </a:rPr>
              <a:t>control</a:t>
            </a:r>
            <a:r>
              <a:rPr sz="2000" spc="-15" dirty="0">
                <a:solidFill>
                  <a:srgbClr val="000000"/>
                </a:solidFill>
              </a:rPr>
              <a:t> </a:t>
            </a:r>
            <a:r>
              <a:rPr sz="2000" spc="-5" dirty="0">
                <a:solidFill>
                  <a:srgbClr val="000000"/>
                </a:solidFill>
              </a:rPr>
              <a:t>scenario</a:t>
            </a:r>
            <a:endParaRPr sz="2000">
              <a:latin typeface="Times New Roman"/>
              <a:cs typeface="Times New Roman"/>
            </a:endParaRPr>
          </a:p>
        </p:txBody>
      </p:sp>
      <p:sp>
        <p:nvSpPr>
          <p:cNvPr id="4" name="object 4"/>
          <p:cNvSpPr/>
          <p:nvPr/>
        </p:nvSpPr>
        <p:spPr>
          <a:xfrm>
            <a:off x="152400" y="6400800"/>
            <a:ext cx="8763000" cy="0"/>
          </a:xfrm>
          <a:custGeom>
            <a:avLst/>
            <a:gdLst/>
            <a:ahLst/>
            <a:cxnLst/>
            <a:rect l="l" t="t" r="r" b="b"/>
            <a:pathLst>
              <a:path w="8763000">
                <a:moveTo>
                  <a:pt x="0" y="0"/>
                </a:moveTo>
                <a:lnTo>
                  <a:pt x="8763000" y="0"/>
                </a:lnTo>
              </a:path>
            </a:pathLst>
          </a:custGeom>
          <a:ln w="76194">
            <a:solidFill>
              <a:srgbClr val="FF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468630" y="931650"/>
            <a:ext cx="7532370" cy="534842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2720"/>
              </a:lnSpc>
            </a:pPr>
            <a:r>
              <a:rPr dirty="0"/>
              <a:t>23.</a:t>
            </a:r>
            <a:fld id="{81D60167-4931-47E6-BA6A-407CBD079E47}" type="slidenum">
              <a:rPr dirty="0"/>
              <a:t>99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42647</TotalTime>
  <Words>2722</Words>
  <Application>Microsoft Office PowerPoint</Application>
  <PresentationFormat>On-screen Show (4:3)</PresentationFormat>
  <Paragraphs>410</Paragraphs>
  <Slides>140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MS UI Gothic</vt:lpstr>
      <vt:lpstr>Arial</vt:lpstr>
      <vt:lpstr>Calibri</vt:lpstr>
      <vt:lpstr>Times New Roman</vt:lpstr>
      <vt:lpstr>Office Theme</vt:lpstr>
      <vt:lpstr>PowerPoint Presentation</vt:lpstr>
      <vt:lpstr>23-1 PROCESS-TO-PROCESSDELIVERY</vt:lpstr>
      <vt:lpstr>PowerPoint Presentation</vt:lpstr>
      <vt:lpstr>Figure 23.1 Types of data deliveries</vt:lpstr>
      <vt:lpstr>Figure 23.2 Port numbers</vt:lpstr>
      <vt:lpstr>Figure 23.3 IP addresses versus port numbers</vt:lpstr>
      <vt:lpstr>Figure 23.4 IANA ranges</vt:lpstr>
      <vt:lpstr>Figure 23.5 Socket address</vt:lpstr>
      <vt:lpstr>Figure 23.6 Multiplexing and demultiplexing</vt:lpstr>
      <vt:lpstr>Figure 23.7 Error control</vt:lpstr>
      <vt:lpstr>Figure 23.8 Position of UDP, TCP, and SCTP in TCP/IP suite</vt:lpstr>
      <vt:lpstr>23-2 USERDATAGRAM PROTOCOL(UDP)</vt:lpstr>
      <vt:lpstr>Table 23.1 Well-known ports used with UDP</vt:lpstr>
      <vt:lpstr>Example 23.1</vt:lpstr>
      <vt:lpstr>PowerPoint Presentation</vt:lpstr>
      <vt:lpstr>Figure 23.9 User datagram format</vt:lpstr>
      <vt:lpstr>Note</vt:lpstr>
      <vt:lpstr>Figure 23.10 Pseudoheader for checksum calculation</vt:lpstr>
      <vt:lpstr>Example 23.2</vt:lpstr>
      <vt:lpstr>Figure 23.11 Checksum calculation of a simple UDP user datagram</vt:lpstr>
      <vt:lpstr>Figure 23.12 Queues in UDP</vt:lpstr>
      <vt:lpstr>23-3 TCP</vt:lpstr>
      <vt:lpstr>Table 23.2 Well-known ports used by TCP</vt:lpstr>
      <vt:lpstr>Figure 23.13 Stream delivery</vt:lpstr>
      <vt:lpstr>Figure 23.14 Sending and receiving buffers</vt:lpstr>
      <vt:lpstr>Figure 23.15 TCP segments</vt:lpstr>
      <vt:lpstr>Note</vt:lpstr>
      <vt:lpstr>PowerPoint Presentation</vt:lpstr>
      <vt:lpstr>Note</vt:lpstr>
      <vt:lpstr>Note</vt:lpstr>
      <vt:lpstr>Figure 23.16 TCP segment format</vt:lpstr>
      <vt:lpstr>Figure 23.17 Control field</vt:lpstr>
      <vt:lpstr>Table 23.3 Description of flags in the control field</vt:lpstr>
      <vt:lpstr>Figure 23.18 Connection establishment using three-way handshaking</vt:lpstr>
      <vt:lpstr>PowerPoint Presentation</vt:lpstr>
      <vt:lpstr>PowerPoint Presentation</vt:lpstr>
      <vt:lpstr>PowerPoint Presentation</vt:lpstr>
      <vt:lpstr>Figure 23.19 Data transfer</vt:lpstr>
      <vt:lpstr>Figure 23.20 Connection termination using three-way handshaking</vt:lpstr>
      <vt:lpstr>Note</vt:lpstr>
      <vt:lpstr>Note</vt:lpstr>
      <vt:lpstr>Figure 23.21 Half-close</vt:lpstr>
      <vt:lpstr>Figure 23.22 Sliding window</vt:lpstr>
      <vt:lpstr>Note</vt:lpstr>
      <vt:lpstr>Example 23.4</vt:lpstr>
      <vt:lpstr>Example 23.5</vt:lpstr>
      <vt:lpstr>Example 23.6</vt:lpstr>
      <vt:lpstr>Figure 23.23 Example 23.6</vt:lpstr>
      <vt:lpstr>Note</vt:lpstr>
      <vt:lpstr>PowerPoint Presentation</vt:lpstr>
      <vt:lpstr>Note</vt:lpstr>
      <vt:lpstr>PowerPoint Presentation</vt:lpstr>
      <vt:lpstr>Note</vt:lpstr>
      <vt:lpstr>Figure 23.24 Normal operation</vt:lpstr>
      <vt:lpstr>Figure 23.25 Lost segment</vt:lpstr>
      <vt:lpstr>PowerPoint Presentation</vt:lpstr>
      <vt:lpstr>24-4 TWOEXAMPLES</vt:lpstr>
      <vt:lpstr>Figure 24.8 Slow start, exponential increase</vt:lpstr>
      <vt:lpstr>Note</vt:lpstr>
      <vt:lpstr>Figure 24.9 Congestion avoidance, additive increase</vt:lpstr>
      <vt:lpstr>Note</vt:lpstr>
      <vt:lpstr>Note</vt:lpstr>
      <vt:lpstr>Figure 24.10 TCP congestion policy summary</vt:lpstr>
      <vt:lpstr>Contd..</vt:lpstr>
      <vt:lpstr>Example: Assume a TCP protocol experiencing the behavior of slow start. At the 5th transmission round with a threshold (ssthresh) value of 32 goes into the congestion avoidance phase and continues till the 10th transmission. At the 10th transmission round, 3 duplicate ACKs are received by the receiver and entered into additive increase mode. Timeout occurs at the 16th transmission round. Plot the transmission round (time) vs congestion window size of TCP segments.</vt:lpstr>
      <vt:lpstr>Contd..</vt:lpstr>
      <vt:lpstr>Figure 24.1</vt:lpstr>
      <vt:lpstr>Figure 24.12 BECN</vt:lpstr>
      <vt:lpstr>Figure 23.26 Fast retransmission</vt:lpstr>
      <vt:lpstr>23-4 SCTP</vt:lpstr>
      <vt:lpstr>PowerPoint Presentation</vt:lpstr>
      <vt:lpstr>Table 23.4 Some SCTP applications</vt:lpstr>
      <vt:lpstr>Figure 23.27 Multiple-stream concept</vt:lpstr>
      <vt:lpstr>PowerPoint Presentation</vt:lpstr>
      <vt:lpstr>Figure 23.28 Multihoming concept</vt:lpstr>
      <vt:lpstr>PowerPoint Presentation</vt:lpstr>
      <vt:lpstr>PowerPoint Presentation</vt:lpstr>
      <vt:lpstr>PowerPoint Presentation</vt:lpstr>
      <vt:lpstr>PowerPoint Presentation</vt:lpstr>
      <vt:lpstr>PowerPoint Presentation</vt:lpstr>
      <vt:lpstr>Figure 23.29 Comparison between a TCP segment and an SCTP packet</vt:lpstr>
      <vt:lpstr>PowerPoint Presentation</vt:lpstr>
      <vt:lpstr>Figure 23.30 Packet, data chunks, and streams</vt:lpstr>
      <vt:lpstr>Note</vt:lpstr>
      <vt:lpstr>Note</vt:lpstr>
      <vt:lpstr>Figure 23.31 SCTP packet format</vt:lpstr>
      <vt:lpstr>PowerPoint Presentation</vt:lpstr>
      <vt:lpstr>Figure 23.32 General header</vt:lpstr>
      <vt:lpstr>Table 23.5 Chunks</vt:lpstr>
      <vt:lpstr>PowerPoint Presentation</vt:lpstr>
      <vt:lpstr>Note</vt:lpstr>
      <vt:lpstr>Figure 23.33 Four-way handshaking</vt:lpstr>
      <vt:lpstr>Note</vt:lpstr>
      <vt:lpstr>Figure 23.34 Simple data transfer</vt:lpstr>
      <vt:lpstr>PowerPoint Presentation</vt:lpstr>
      <vt:lpstr>Figure 23.35 Association termination</vt:lpstr>
      <vt:lpstr>Figure 23.36 Flow control, receiver site</vt:lpstr>
      <vt:lpstr>Figure 23.37 Flow control, sender site</vt:lpstr>
      <vt:lpstr>Figure 23.38 Flow control scenario</vt:lpstr>
      <vt:lpstr>Figure 23.39 Error control, receiver site</vt:lpstr>
      <vt:lpstr>Figure 23.40 Error control, sender site</vt:lpstr>
      <vt:lpstr>Figure 24.13 FECN</vt:lpstr>
      <vt:lpstr>Figure 24.14 Four cases of congestion</vt:lpstr>
      <vt:lpstr>PowerPoint Presentation</vt:lpstr>
      <vt:lpstr>24-1 DATATRAFFIC</vt:lpstr>
      <vt:lpstr>Figure 24.1 Traffic descriptors</vt:lpstr>
      <vt:lpstr>Figure 24.2 Three traffic profiles</vt:lpstr>
      <vt:lpstr>24-2 CONGESTION</vt:lpstr>
      <vt:lpstr>Figure 24.3 Queues in a router</vt:lpstr>
      <vt:lpstr>Figure Packet delay and throughput as functions of load</vt:lpstr>
      <vt:lpstr>24-3 CONGESTIONCONTROL</vt:lpstr>
      <vt:lpstr>Figure 24.5 Congestion control categories</vt:lpstr>
      <vt:lpstr>Figure 24.6 Backpressure method for alleviating congestion</vt:lpstr>
      <vt:lpstr>Figure 24.7 Choke packet</vt:lpstr>
      <vt:lpstr>24-5 QUALITYOFSERVICE</vt:lpstr>
      <vt:lpstr>Figure 24.15 Flow characteristics</vt:lpstr>
      <vt:lpstr>24-6 TECHNIQUESTOIMPROVEQoS</vt:lpstr>
      <vt:lpstr>Figure 24.16 FIFO queue</vt:lpstr>
      <vt:lpstr>Figure 24.17 Priority queuing</vt:lpstr>
      <vt:lpstr>Figure 24.18 Weighted fair queuing</vt:lpstr>
      <vt:lpstr>Figure 24.19 Leaky bucket</vt:lpstr>
      <vt:lpstr>Figure 24.20 Leaky bucket implementation</vt:lpstr>
      <vt:lpstr>Note</vt:lpstr>
      <vt:lpstr>PowerPoint Presentation</vt:lpstr>
      <vt:lpstr>Figure 24.21 Token bucket</vt:lpstr>
      <vt:lpstr>24-7 INTEGRATEDSERVICES</vt:lpstr>
      <vt:lpstr>PowerPoint Presentation</vt:lpstr>
      <vt:lpstr>Figure 24.22 Path messages</vt:lpstr>
      <vt:lpstr>Figure 24.23 Resv messages</vt:lpstr>
      <vt:lpstr>Figure 24.24 Reservation merging</vt:lpstr>
      <vt:lpstr>Figure 24.25 Reservation styles</vt:lpstr>
      <vt:lpstr>24-8 DIFFERENTIATEDSERVICES</vt:lpstr>
      <vt:lpstr>PowerPoint Presentation</vt:lpstr>
      <vt:lpstr>Figure 24.26 DS field</vt:lpstr>
      <vt:lpstr>Figure 24.27 Traffic conditioner</vt:lpstr>
      <vt:lpstr>24-9 QoSINSWITCHEDNETWORKS</vt:lpstr>
      <vt:lpstr>Figure 24.28 Relationship between traffic control attributes</vt:lpstr>
      <vt:lpstr>Figure 24.29 User rate in relation to Bc and Bc + Be</vt:lpstr>
      <vt:lpstr>Figure 24.30 Service classes</vt:lpstr>
      <vt:lpstr>Figure 24.31 Relationship of service classes to the total capacity of the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MergedFile</dc:title>
  <dc:creator>Valued Gateway Client</dc:creator>
  <cp:lastModifiedBy>Rajanikanth Aluvalu</cp:lastModifiedBy>
  <cp:revision>7</cp:revision>
  <dcterms:created xsi:type="dcterms:W3CDTF">2023-11-16T02:16:14Z</dcterms:created>
  <dcterms:modified xsi:type="dcterms:W3CDTF">2024-10-23T08:35:53Z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2017-10-27T00:00:00Z</vt:filetime>
  </property>
  <property fmtid="{D5CDD505-2E9C-101B-9397-08002B2CF9AE}" pid="3" name="Creator">
    <vt:lpwstr>Impress</vt:lpwstr>
  </property>
  <property fmtid="{D5CDD505-2E9C-101B-9397-08002B2CF9AE}" pid="4" name="LastSaved">
    <vt:filetime>2023-11-16T00:00:00Z</vt:filetime>
  </property>
</Properties>
</file>